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92" r:id="rId2"/>
    <p:sldId id="256" r:id="rId3"/>
    <p:sldId id="293" r:id="rId4"/>
    <p:sldId id="294" r:id="rId5"/>
    <p:sldId id="295" r:id="rId6"/>
    <p:sldId id="328" r:id="rId7"/>
    <p:sldId id="296" r:id="rId8"/>
    <p:sldId id="298" r:id="rId9"/>
    <p:sldId id="299" r:id="rId10"/>
    <p:sldId id="300" r:id="rId11"/>
    <p:sldId id="329" r:id="rId12"/>
    <p:sldId id="301" r:id="rId13"/>
    <p:sldId id="302" r:id="rId14"/>
    <p:sldId id="345" r:id="rId15"/>
    <p:sldId id="346" r:id="rId16"/>
    <p:sldId id="330" r:id="rId17"/>
    <p:sldId id="331" r:id="rId18"/>
    <p:sldId id="348" r:id="rId19"/>
    <p:sldId id="332" r:id="rId20"/>
    <p:sldId id="349" r:id="rId21"/>
    <p:sldId id="333" r:id="rId22"/>
    <p:sldId id="334" r:id="rId23"/>
    <p:sldId id="336" r:id="rId24"/>
    <p:sldId id="337" r:id="rId25"/>
    <p:sldId id="338" r:id="rId26"/>
    <p:sldId id="339" r:id="rId27"/>
    <p:sldId id="340" r:id="rId28"/>
    <p:sldId id="341" r:id="rId29"/>
    <p:sldId id="343" r:id="rId30"/>
    <p:sldId id="350" r:id="rId31"/>
    <p:sldId id="304" r:id="rId32"/>
    <p:sldId id="344" r:id="rId33"/>
    <p:sldId id="305" r:id="rId34"/>
    <p:sldId id="306" r:id="rId35"/>
    <p:sldId id="307" r:id="rId36"/>
    <p:sldId id="308" r:id="rId37"/>
    <p:sldId id="309" r:id="rId38"/>
    <p:sldId id="310" r:id="rId39"/>
    <p:sldId id="311" r:id="rId40"/>
    <p:sldId id="313" r:id="rId41"/>
    <p:sldId id="314" r:id="rId42"/>
    <p:sldId id="347" r:id="rId43"/>
    <p:sldId id="315" r:id="rId44"/>
    <p:sldId id="316" r:id="rId45"/>
    <p:sldId id="318" r:id="rId46"/>
    <p:sldId id="319" r:id="rId47"/>
    <p:sldId id="320" r:id="rId48"/>
    <p:sldId id="321" r:id="rId49"/>
    <p:sldId id="322"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177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2"/>
              </a:solidFill>
              <a:ln>
                <a:noFill/>
              </a:ln>
              <a:effectLst/>
            </c:spPr>
          </c:dPt>
          <c:dPt>
            <c:idx val="1"/>
            <c:bubble3D val="0"/>
            <c:spPr>
              <a:solidFill>
                <a:schemeClr val="accent4"/>
              </a:solidFill>
              <a:ln>
                <a:noFill/>
              </a:ln>
              <a:effectLst/>
            </c:spPr>
          </c:dPt>
          <c:dPt>
            <c:idx val="2"/>
            <c:bubble3D val="0"/>
            <c:spPr>
              <a:solidFill>
                <a:schemeClr val="accent6"/>
              </a:solidFill>
              <a:ln>
                <a:noFill/>
              </a:ln>
              <a:effectLst/>
            </c:spPr>
          </c:dPt>
          <c:dPt>
            <c:idx val="3"/>
            <c:bubble3D val="0"/>
            <c:spPr>
              <a:solidFill>
                <a:schemeClr val="accent2">
                  <a:lumMod val="60000"/>
                </a:schemeClr>
              </a:solidFill>
              <a:ln>
                <a:noFill/>
              </a:ln>
              <a:effectLst/>
            </c:spPr>
          </c:dPt>
          <c:dPt>
            <c:idx val="4"/>
            <c:bubble3D val="0"/>
            <c:spPr>
              <a:solidFill>
                <a:schemeClr val="accent4">
                  <a:lumMod val="60000"/>
                </a:schemeClr>
              </a:solidFill>
              <a:ln>
                <a:noFill/>
              </a:ln>
              <a:effectLst/>
            </c:spPr>
          </c:dPt>
          <c:dPt>
            <c:idx val="5"/>
            <c:bubble3D val="0"/>
            <c:spPr>
              <a:solidFill>
                <a:schemeClr val="accent6">
                  <a:lumMod val="60000"/>
                </a:schemeClr>
              </a:solidFill>
              <a:ln>
                <a:noFill/>
              </a:ln>
              <a:effectLst/>
            </c:spPr>
          </c:dPt>
          <c:cat>
            <c:numRef>
              <c:f>Sheet1!$A$2:$A$7</c:f>
              <c:numCache>
                <c:formatCode>General</c:formatCode>
                <c:ptCount val="6"/>
                <c:pt idx="0">
                  <c:v>1.0</c:v>
                </c:pt>
                <c:pt idx="1">
                  <c:v>2.0</c:v>
                </c:pt>
                <c:pt idx="2">
                  <c:v>3.0</c:v>
                </c:pt>
                <c:pt idx="3">
                  <c:v>4.0</c:v>
                </c:pt>
                <c:pt idx="4">
                  <c:v>5.0</c:v>
                </c:pt>
                <c:pt idx="5">
                  <c:v>6.0</c:v>
                </c:pt>
              </c:numCache>
            </c:numRef>
          </c:cat>
          <c:val>
            <c:numRef>
              <c:f>Sheet1!$B$2:$B$7</c:f>
              <c:numCache>
                <c:formatCode>General</c:formatCode>
                <c:ptCount val="6"/>
                <c:pt idx="0">
                  <c:v>45.0</c:v>
                </c:pt>
                <c:pt idx="1">
                  <c:v>15.0</c:v>
                </c:pt>
                <c:pt idx="2">
                  <c:v>10.0</c:v>
                </c:pt>
                <c:pt idx="3">
                  <c:v>5.0</c:v>
                </c:pt>
                <c:pt idx="4">
                  <c:v>4.0</c:v>
                </c:pt>
                <c:pt idx="5">
                  <c:v>21.0</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zero"/>
    <c:showDLblsOverMax val="0"/>
  </c:chart>
  <c:spPr>
    <a:noFill/>
    <a:ln>
      <a:noFill/>
    </a:ln>
    <a:effectLst/>
  </c:spPr>
  <c:txPr>
    <a:bodyPr/>
    <a:lstStyle/>
    <a:p>
      <a:pPr>
        <a:defRPr lang="zh-CN" sz="1800">
          <a:latin typeface="+mn-lt"/>
          <a:ea typeface="+mn-ea"/>
          <a:cs typeface="+mn-ea"/>
          <a:sym typeface="+mn-lt"/>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BDA25F6-DFE2-487A-9E91-E68420BA8C46}" type="doc">
      <dgm:prSet loTypeId="urn:microsoft.com/office/officeart/2005/8/layout/vList2#2" loCatId="list" qsTypeId="urn:microsoft.com/office/officeart/2005/8/quickstyle/simple1#3" qsCatId="simple" csTypeId="urn:microsoft.com/office/officeart/2005/8/colors/accent1_2#3" csCatId="accent1" phldr="1"/>
      <dgm:spPr/>
      <dgm:t>
        <a:bodyPr/>
        <a:lstStyle/>
        <a:p>
          <a:endParaRPr lang="zh-CN" altLang="en-US"/>
        </a:p>
      </dgm:t>
    </dgm:pt>
    <dgm:pt modelId="{576B933B-BF85-4C4B-8E12-B08AA2891EFD}">
      <dgm:prSet phldrT="[文本]" phldr="0" custT="1"/>
      <dgm:spPr/>
      <dgm:t>
        <a:bodyPr vert="horz" wrap="square"/>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a:lnSpc>
              <a:spcPct val="100000"/>
            </a:lnSpc>
            <a:spcBef>
              <a:spcPct val="0"/>
            </a:spcBef>
            <a:spcAft>
              <a:spcPct val="35000"/>
            </a:spcAft>
          </a:pPr>
          <a:r>
            <a:rPr lang="en-US" altLang="zh-CN" sz="2000" b="1" dirty="0" smtClean="0">
              <a:solidFill>
                <a:schemeClr val="tx1"/>
              </a:solidFill>
            </a:rPr>
            <a:t>70</a:t>
          </a:r>
          <a:r>
            <a:rPr lang="zh-CN" altLang="en-US" sz="2000" b="1" dirty="0" smtClean="0">
              <a:solidFill>
                <a:schemeClr val="tx1"/>
              </a:solidFill>
            </a:rPr>
            <a:t>分钟</a:t>
          </a:r>
          <a:r>
            <a:rPr lang="zh-CN" altLang="zh-CN" sz="2000" b="1" dirty="0" smtClean="0">
              <a:solidFill>
                <a:schemeClr val="tx1"/>
              </a:solidFill>
            </a:rPr>
            <a:t>可以处理</a:t>
          </a:r>
          <a:r>
            <a:rPr lang="en-US" altLang="zh-CN" sz="2000" b="1" dirty="0" smtClean="0">
              <a:solidFill>
                <a:schemeClr val="tx1"/>
              </a:solidFill>
            </a:rPr>
            <a:t>96</a:t>
          </a:r>
          <a:r>
            <a:rPr lang="zh-CN" altLang="zh-CN" sz="2000" b="1" dirty="0" smtClean="0">
              <a:solidFill>
                <a:schemeClr val="tx1"/>
              </a:solidFill>
            </a:rPr>
            <a:t>个标本，</a:t>
          </a:r>
          <a:r>
            <a:rPr lang="en-US" altLang="zh-CN" sz="2000" b="1" dirty="0" smtClean="0">
              <a:solidFill>
                <a:schemeClr val="tx1"/>
              </a:solidFill>
            </a:rPr>
            <a:t>4+4</a:t>
          </a:r>
          <a:r>
            <a:rPr lang="zh-CN" altLang="zh-CN" sz="2000" b="1" dirty="0" smtClean="0">
              <a:solidFill>
                <a:schemeClr val="tx1"/>
              </a:solidFill>
            </a:rPr>
            <a:t>移液器同时处理</a:t>
          </a:r>
          <a:r>
            <a:rPr lang="zh-CN" altLang="en-US" sz="2000" b="1" dirty="0" smtClean="0">
              <a:solidFill>
                <a:schemeClr val="tx1"/>
              </a:solidFill>
            </a:rPr>
            <a:t>，</a:t>
          </a:r>
          <a:r>
            <a:rPr lang="zh-CN" altLang="zh-CN" sz="2000" b="1" dirty="0" smtClean="0">
              <a:solidFill>
                <a:schemeClr val="tx1"/>
              </a:solidFill>
            </a:rPr>
            <a:t>通量大，速度快</a:t>
          </a:r>
          <a:r>
            <a:rPr lang="zh-CN" altLang="en-US" sz="2000" b="1" dirty="0" smtClean="0">
              <a:solidFill>
                <a:schemeClr val="tx1"/>
              </a:solidFill>
            </a:rPr>
            <a:t>，有效减轻检验实验室工作量</a:t>
          </a:r>
          <a:r>
            <a:rPr lang="zh-CN" altLang="zh-CN" sz="2000" b="1" dirty="0" smtClean="0">
              <a:solidFill>
                <a:schemeClr val="tx1"/>
              </a:solidFill>
            </a:rPr>
            <a:t>。</a:t>
          </a:r>
          <a:endParaRPr lang="zh-CN" altLang="en-US" sz="2000" b="1" dirty="0">
            <a:solidFill>
              <a:schemeClr val="tx1"/>
            </a:solidFill>
          </a:endParaRPr>
        </a:p>
      </dgm:t>
    </dgm:pt>
    <dgm:pt modelId="{7B27A3C6-6EB3-4846-B8FA-E6E2CDADB61F}" type="parTrans" cxnId="{84CF046E-27E2-4F1D-9309-C92E3D0F1425}">
      <dgm:prSet/>
      <dgm:spPr/>
      <dgm:t>
        <a:bodyPr/>
        <a:lstStyle/>
        <a:p>
          <a:endParaRPr lang="zh-CN" altLang="en-US"/>
        </a:p>
      </dgm:t>
    </dgm:pt>
    <dgm:pt modelId="{228E1CFC-E379-4315-8D04-35F1986E2F13}" type="sibTrans" cxnId="{84CF046E-27E2-4F1D-9309-C92E3D0F1425}">
      <dgm:prSet/>
      <dgm:spPr/>
      <dgm:t>
        <a:bodyPr/>
        <a:lstStyle/>
        <a:p>
          <a:endParaRPr lang="zh-CN" altLang="en-US"/>
        </a:p>
      </dgm:t>
    </dgm:pt>
    <dgm:pt modelId="{292F4A7C-5156-4D8E-91DC-03B9FDE880FD}" type="pres">
      <dgm:prSet presAssocID="{8BDA25F6-DFE2-487A-9E91-E68420BA8C46}" presName="linear" presStyleCnt="0">
        <dgm:presLayoutVars>
          <dgm:animLvl val="lvl"/>
          <dgm:resizeHandles val="exact"/>
        </dgm:presLayoutVars>
      </dgm:prSet>
      <dgm:spPr/>
      <dgm:t>
        <a:bodyPr/>
        <a:lstStyle/>
        <a:p>
          <a:endParaRPr lang="zh-CN" altLang="en-US"/>
        </a:p>
      </dgm:t>
    </dgm:pt>
    <dgm:pt modelId="{F08A82F2-5AC3-42EF-B484-814B4A696C1D}" type="pres">
      <dgm:prSet presAssocID="{576B933B-BF85-4C4B-8E12-B08AA2891EFD}" presName="parentText" presStyleLbl="node1" presStyleIdx="0" presStyleCnt="1" custLinFactNeighborX="-9740" custLinFactNeighborY="-15166">
        <dgm:presLayoutVars>
          <dgm:chMax val="0"/>
          <dgm:bulletEnabled val="1"/>
        </dgm:presLayoutVars>
      </dgm:prSet>
      <dgm:spPr/>
      <dgm:t>
        <a:bodyPr/>
        <a:lstStyle/>
        <a:p>
          <a:endParaRPr lang="zh-CN" altLang="en-US"/>
        </a:p>
      </dgm:t>
    </dgm:pt>
  </dgm:ptLst>
  <dgm:cxnLst>
    <dgm:cxn modelId="{84CF046E-27E2-4F1D-9309-C92E3D0F1425}" srcId="{8BDA25F6-DFE2-487A-9E91-E68420BA8C46}" destId="{576B933B-BF85-4C4B-8E12-B08AA2891EFD}" srcOrd="0" destOrd="0" parTransId="{7B27A3C6-6EB3-4846-B8FA-E6E2CDADB61F}" sibTransId="{228E1CFC-E379-4315-8D04-35F1986E2F13}"/>
    <dgm:cxn modelId="{0D7BD18A-5598-4611-AB23-2689C50AAED5}" type="presOf" srcId="{576B933B-BF85-4C4B-8E12-B08AA2891EFD}" destId="{F08A82F2-5AC3-42EF-B484-814B4A696C1D}" srcOrd="0" destOrd="0" presId="urn:microsoft.com/office/officeart/2005/8/layout/vList2#2"/>
    <dgm:cxn modelId="{FFB02F8E-8094-4A0D-93CE-A3C13CEF8C00}" type="presOf" srcId="{8BDA25F6-DFE2-487A-9E91-E68420BA8C46}" destId="{292F4A7C-5156-4D8E-91DC-03B9FDE880FD}" srcOrd="0" destOrd="0" presId="urn:microsoft.com/office/officeart/2005/8/layout/vList2#2"/>
    <dgm:cxn modelId="{B38D76F5-2ABF-4462-813D-A9FFAFC6D9DC}" type="presParOf" srcId="{292F4A7C-5156-4D8E-91DC-03B9FDE880FD}" destId="{F08A82F2-5AC3-42EF-B484-814B4A696C1D}" srcOrd="0" destOrd="0" presId="urn:microsoft.com/office/officeart/2005/8/layout/vList2#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C2DFEA-D830-4351-AD3A-E5B0D7EA4F2F}" type="datetimeFigureOut">
              <a:rPr lang="zh-CN" altLang="en-US" smtClean="0"/>
              <a:pPr/>
              <a:t>19/2/15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99847C-7377-4B24-9D17-F51BAB82D5C1}" type="slidenum">
              <a:rPr lang="zh-CN" altLang="en-US" smtClean="0"/>
              <a:pPr/>
              <a:t>‹#›</a:t>
            </a:fld>
            <a:endParaRPr lang="zh-CN" altLang="en-US"/>
          </a:p>
        </p:txBody>
      </p:sp>
    </p:spTree>
    <p:extLst>
      <p:ext uri="{BB962C8B-B14F-4D97-AF65-F5344CB8AC3E}">
        <p14:creationId xmlns:p14="http://schemas.microsoft.com/office/powerpoint/2010/main" val="1760038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299847C-7377-4B24-9D17-F51BAB82D5C1}"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299847C-7377-4B24-9D17-F51BAB82D5C1}" type="slidenum">
              <a:rPr lang="zh-CN" altLang="en-US" smtClean="0"/>
              <a:pPr/>
              <a:t>16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6766054-39F4-4D52-9E25-648B3DA454A4}" type="slidenum">
              <a:rPr lang="zh-CN" altLang="en-US" smtClean="0"/>
              <a:pPr/>
              <a:t>26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43000" y="685800"/>
            <a:ext cx="4572000" cy="34290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299847C-7377-4B24-9D17-F51BAB82D5C1}" type="slidenum">
              <a:rPr lang="zh-CN" altLang="en-US" smtClean="0"/>
              <a:pPr/>
              <a:t>32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299847C-7377-4B24-9D17-F51BAB82D5C1}" type="slidenum">
              <a:rPr lang="zh-CN" altLang="en-US" smtClean="0"/>
              <a:pPr/>
              <a:t>36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19/2/15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7.png"/><Relationship Id="rId5" Type="http://schemas.openxmlformats.org/officeDocument/2006/relationships/image" Target="../media/image14.jpe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14.jpe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21.jpeg"/><Relationship Id="rId1" Type="http://schemas.openxmlformats.org/officeDocument/2006/relationships/tags" Target="../tags/tag4.x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14.jpeg"/><Relationship Id="rId1" Type="http://schemas.openxmlformats.org/officeDocument/2006/relationships/tags" Target="../tags/tag5.x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1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14.jpeg"/><Relationship Id="rId1" Type="http://schemas.openxmlformats.org/officeDocument/2006/relationships/tags" Target="../tags/tag6.xml"/><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27.png"/><Relationship Id="rId5" Type="http://schemas.openxmlformats.org/officeDocument/2006/relationships/image" Target="../media/image14.jpeg"/><Relationship Id="rId1" Type="http://schemas.openxmlformats.org/officeDocument/2006/relationships/tags" Target="../tags/tag7.x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5"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3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6" Type="http://schemas.openxmlformats.org/officeDocument/2006/relationships/image" Target="../media/image50.jpeg"/><Relationship Id="rId7"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9"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5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图片 1" descr="ampllyLOGO"/>
          <p:cNvPicPr>
            <a:picLocks noChangeAspect="1"/>
          </p:cNvPicPr>
          <p:nvPr/>
        </p:nvPicPr>
        <p:blipFill>
          <a:blip r:embed="rId2" cstate="print"/>
          <a:stretch>
            <a:fillRect/>
          </a:stretch>
        </p:blipFill>
        <p:spPr>
          <a:xfrm>
            <a:off x="6084168" y="260648"/>
            <a:ext cx="835819" cy="864096"/>
          </a:xfrm>
          <a:prstGeom prst="rect">
            <a:avLst/>
          </a:prstGeom>
          <a:noFill/>
          <a:ln w="9525">
            <a:noFill/>
          </a:ln>
        </p:spPr>
      </p:pic>
      <p:pic>
        <p:nvPicPr>
          <p:cNvPr id="2049" name="图片 6" descr="公司全景图片.jpg"/>
          <p:cNvPicPr>
            <a:picLocks noChangeAspect="1"/>
          </p:cNvPicPr>
          <p:nvPr/>
        </p:nvPicPr>
        <p:blipFill>
          <a:blip r:embed="rId3" cstate="print"/>
          <a:stretch>
            <a:fillRect/>
          </a:stretch>
        </p:blipFill>
        <p:spPr>
          <a:xfrm>
            <a:off x="1429" y="1111886"/>
            <a:ext cx="9136380" cy="3170555"/>
          </a:xfrm>
          <a:prstGeom prst="rect">
            <a:avLst/>
          </a:prstGeom>
          <a:noFill/>
          <a:ln w="9525">
            <a:noFill/>
          </a:ln>
        </p:spPr>
      </p:pic>
      <p:sp>
        <p:nvSpPr>
          <p:cNvPr id="2050" name="标题 3073"/>
          <p:cNvSpPr>
            <a:spLocks noGrp="1"/>
          </p:cNvSpPr>
          <p:nvPr>
            <p:ph type="ctrTitle"/>
          </p:nvPr>
        </p:nvSpPr>
        <p:spPr>
          <a:xfrm>
            <a:off x="2267744" y="4293096"/>
            <a:ext cx="5616624" cy="1317625"/>
          </a:xfrm>
        </p:spPr>
        <p:txBody>
          <a:bodyPr anchor="ctr">
            <a:noAutofit/>
          </a:bodyPr>
          <a:lstStyle/>
          <a:p>
            <a:pPr defTabSz="914400">
              <a:buNone/>
            </a:pPr>
            <a:r>
              <a:rPr lang="en-US" altLang="zh-CN" sz="3200" kern="1200" baseline="0" dirty="0" smtClean="0">
                <a:solidFill>
                  <a:srgbClr val="FF0000"/>
                </a:solidFill>
                <a:latin typeface="+mj-lt"/>
                <a:ea typeface="+mj-ea"/>
                <a:cs typeface="+mj-cs"/>
              </a:rPr>
              <a:t>HPV</a:t>
            </a:r>
            <a:r>
              <a:rPr lang="zh-CN" altLang="en-US" sz="3200" kern="1200" baseline="0" dirty="0" smtClean="0">
                <a:solidFill>
                  <a:srgbClr val="FF0000"/>
                </a:solidFill>
                <a:latin typeface="+mj-lt"/>
                <a:ea typeface="+mj-ea"/>
                <a:cs typeface="+mj-cs"/>
              </a:rPr>
              <a:t>分型检测及呼吸道病原体检测的自动化解决方案</a:t>
            </a:r>
            <a:endParaRPr lang="zh-CN" altLang="en-US" sz="3200" kern="1200" baseline="0" dirty="0">
              <a:solidFill>
                <a:srgbClr val="FF0000"/>
              </a:solidFill>
              <a:latin typeface="+mj-lt"/>
              <a:ea typeface="+mj-ea"/>
              <a:cs typeface="+mj-cs"/>
            </a:endParaRPr>
          </a:p>
        </p:txBody>
      </p:sp>
      <p:sp>
        <p:nvSpPr>
          <p:cNvPr id="2051" name="副标题 3074"/>
          <p:cNvSpPr>
            <a:spLocks noGrp="1"/>
          </p:cNvSpPr>
          <p:nvPr>
            <p:ph type="subTitle" idx="1"/>
          </p:nvPr>
        </p:nvSpPr>
        <p:spPr>
          <a:xfrm>
            <a:off x="2986087" y="5648326"/>
            <a:ext cx="4510088" cy="873125"/>
          </a:xfrm>
        </p:spPr>
        <p:txBody>
          <a:bodyPr anchor="t">
            <a:normAutofit fontScale="97500"/>
          </a:bodyPr>
          <a:lstStyle/>
          <a:p>
            <a:pPr algn="l" defTabSz="914400"/>
            <a:r>
              <a:rPr lang="zh-CN" altLang="en-US" sz="2000" kern="1200" baseline="0" dirty="0" smtClean="0">
                <a:latin typeface="+mn-lt"/>
                <a:ea typeface="+mn-ea"/>
                <a:cs typeface="+mn-cs"/>
              </a:rPr>
              <a:t>技术部主管：苏立喜</a:t>
            </a:r>
            <a:endParaRPr lang="zh-CN" altLang="zh-CN" sz="2000" kern="1200" baseline="0" dirty="0">
              <a:latin typeface="+mn-lt"/>
              <a:ea typeface="+mn-ea"/>
              <a:cs typeface="+mn-cs"/>
            </a:endParaRPr>
          </a:p>
        </p:txBody>
      </p:sp>
      <p:sp>
        <p:nvSpPr>
          <p:cNvPr id="4" name="文本框 3"/>
          <p:cNvSpPr txBox="1"/>
          <p:nvPr/>
        </p:nvSpPr>
        <p:spPr>
          <a:xfrm>
            <a:off x="6948264" y="285750"/>
            <a:ext cx="2195736" cy="769441"/>
          </a:xfrm>
          <a:prstGeom prst="rect">
            <a:avLst/>
          </a:prstGeom>
          <a:noFill/>
        </p:spPr>
        <p:txBody>
          <a:bodyPr wrap="square" rtlCol="0">
            <a:spAutoFit/>
          </a:bodyPr>
          <a:lstStyle/>
          <a:p>
            <a:r>
              <a:rPr lang="zh-CN" altLang="en-US" sz="28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800" b="1" noProof="1">
              <a:solidFill>
                <a:schemeClr val="accent6">
                  <a:lumMod val="60000"/>
                  <a:lumOff val="40000"/>
                </a:schemeClr>
              </a:solidFill>
            </a:endParaRPr>
          </a:p>
          <a:p>
            <a:r>
              <a:rPr lang="en-US" altLang="zh-CN" sz="1600" b="1" noProof="1">
                <a:solidFill>
                  <a:schemeClr val="accent6">
                    <a:lumMod val="60000"/>
                    <a:lumOff val="40000"/>
                  </a:schemeClr>
                </a:solidFill>
                <a:latin typeface="Arial" panose="020B0604020202020204" pitchFamily="34" charset="0"/>
                <a:ea typeface="宋体" panose="02010600030101010101" pitchFamily="2" charset="-122"/>
                <a:cs typeface="+mn-cs"/>
              </a:rPr>
              <a:t> XIAMEN  AMPLLY</a:t>
            </a:r>
            <a:endParaRPr lang="en-US" altLang="zh-CN" sz="1600" b="1" noProof="1">
              <a:solidFill>
                <a:schemeClr val="accent6">
                  <a:lumMod val="60000"/>
                  <a:lumOff val="4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51520" y="908720"/>
            <a:ext cx="5112568" cy="369332"/>
          </a:xfrm>
          <a:prstGeom prst="rect">
            <a:avLst/>
          </a:prstGeom>
          <a:noFill/>
        </p:spPr>
        <p:txBody>
          <a:bodyPr wrap="square" rtlCol="0">
            <a:spAutoFit/>
          </a:bodyPr>
          <a:lstStyle/>
          <a:p>
            <a:r>
              <a:rPr lang="zh-CN" altLang="en-US" dirty="0" smtClean="0"/>
              <a:t>美国疾病控制中心</a:t>
            </a:r>
            <a:r>
              <a:rPr lang="en-US" altLang="zh-CN" dirty="0" smtClean="0"/>
              <a:t>CDC</a:t>
            </a:r>
            <a:r>
              <a:rPr lang="zh-CN" altLang="en-US" dirty="0" smtClean="0"/>
              <a:t>推荐的筛查方案</a:t>
            </a:r>
            <a:endParaRPr lang="zh-CN" altLang="en-US" dirty="0"/>
          </a:p>
        </p:txBody>
      </p:sp>
      <p:sp>
        <p:nvSpPr>
          <p:cNvPr id="7" name="椭圆 6"/>
          <p:cNvSpPr/>
          <p:nvPr/>
        </p:nvSpPr>
        <p:spPr>
          <a:xfrm>
            <a:off x="406400" y="5530850"/>
            <a:ext cx="1952625" cy="619125"/>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endParaRPr lang="zh-CN" altLang="en-US" noProof="1"/>
          </a:p>
        </p:txBody>
      </p:sp>
      <p:sp>
        <p:nvSpPr>
          <p:cNvPr id="8" name="椭圆 7"/>
          <p:cNvSpPr/>
          <p:nvPr/>
        </p:nvSpPr>
        <p:spPr>
          <a:xfrm>
            <a:off x="4694238" y="3683000"/>
            <a:ext cx="1952625" cy="619125"/>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endParaRPr lang="zh-CN" altLang="en-US" noProof="1"/>
          </a:p>
        </p:txBody>
      </p:sp>
      <p:sp>
        <p:nvSpPr>
          <p:cNvPr id="9" name="椭圆 8"/>
          <p:cNvSpPr/>
          <p:nvPr/>
        </p:nvSpPr>
        <p:spPr>
          <a:xfrm>
            <a:off x="1484313" y="3683000"/>
            <a:ext cx="1952625" cy="619125"/>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endParaRPr lang="zh-CN" altLang="en-US" noProof="1"/>
          </a:p>
        </p:txBody>
      </p:sp>
      <p:sp>
        <p:nvSpPr>
          <p:cNvPr id="10" name="椭圆 9"/>
          <p:cNvSpPr/>
          <p:nvPr/>
        </p:nvSpPr>
        <p:spPr>
          <a:xfrm>
            <a:off x="3141663" y="1595438"/>
            <a:ext cx="1952625" cy="619125"/>
          </a:xfrm>
          <a:prstGeom prst="ellipse">
            <a:avLst/>
          </a:prstGeom>
        </p:spPr>
        <p:style>
          <a:lnRef idx="2">
            <a:schemeClr val="accent2"/>
          </a:lnRef>
          <a:fillRef idx="1">
            <a:schemeClr val="lt1"/>
          </a:fillRef>
          <a:effectRef idx="0">
            <a:schemeClr val="accent2"/>
          </a:effectRef>
          <a:fontRef idx="minor">
            <a:schemeClr val="dk1"/>
          </a:fontRef>
        </p:style>
        <p:txBody>
          <a:bodyPr anchor="ctr"/>
          <a:lstStyle/>
          <a:p>
            <a:pPr algn="ctr" fontAlgn="auto"/>
            <a:endParaRPr lang="zh-CN" altLang="en-US" noProof="1"/>
          </a:p>
        </p:txBody>
      </p:sp>
      <p:sp>
        <p:nvSpPr>
          <p:cNvPr id="11" name="矩形 10"/>
          <p:cNvSpPr/>
          <p:nvPr/>
        </p:nvSpPr>
        <p:spPr>
          <a:xfrm>
            <a:off x="498475" y="2395538"/>
            <a:ext cx="100012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HPV-&amp;Pap-</a:t>
            </a:r>
          </a:p>
        </p:txBody>
      </p:sp>
      <p:sp>
        <p:nvSpPr>
          <p:cNvPr id="12" name="矩形 11"/>
          <p:cNvSpPr/>
          <p:nvPr/>
        </p:nvSpPr>
        <p:spPr>
          <a:xfrm>
            <a:off x="1925638" y="2400300"/>
            <a:ext cx="107632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HPV-&amp;ASC-</a:t>
            </a:r>
          </a:p>
        </p:txBody>
      </p:sp>
      <p:sp>
        <p:nvSpPr>
          <p:cNvPr id="13" name="矩形 12"/>
          <p:cNvSpPr/>
          <p:nvPr/>
        </p:nvSpPr>
        <p:spPr>
          <a:xfrm>
            <a:off x="3544888" y="2400300"/>
            <a:ext cx="105727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HPV+&amp;Pap-</a:t>
            </a:r>
          </a:p>
        </p:txBody>
      </p:sp>
      <p:cxnSp>
        <p:nvCxnSpPr>
          <p:cNvPr id="14" name="直接箭头连接符 13"/>
          <p:cNvCxnSpPr/>
          <p:nvPr/>
        </p:nvCxnSpPr>
        <p:spPr>
          <a:xfrm>
            <a:off x="996950" y="2681288"/>
            <a:ext cx="1588"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2457450" y="2686050"/>
            <a:ext cx="7938"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457575" y="1800225"/>
            <a:ext cx="1236663"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HPV&amp;Pap</a:t>
            </a:r>
            <a:r>
              <a:rPr lang="zh-CN" altLang="en-US" sz="1200" noProof="1"/>
              <a:t>联合</a:t>
            </a:r>
          </a:p>
        </p:txBody>
      </p:sp>
      <p:cxnSp>
        <p:nvCxnSpPr>
          <p:cNvPr id="18" name="直接箭头连接符 17"/>
          <p:cNvCxnSpPr/>
          <p:nvPr/>
        </p:nvCxnSpPr>
        <p:spPr>
          <a:xfrm>
            <a:off x="4067175" y="2085975"/>
            <a:ext cx="17463" cy="2952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4084638" y="2686050"/>
            <a:ext cx="19050" cy="7048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文本框 18"/>
          <p:cNvSpPr txBox="1">
            <a:spLocks noChangeArrowheads="1"/>
          </p:cNvSpPr>
          <p:nvPr/>
        </p:nvSpPr>
        <p:spPr bwMode="auto">
          <a:xfrm>
            <a:off x="406400" y="3095625"/>
            <a:ext cx="1181100" cy="306388"/>
          </a:xfrm>
          <a:prstGeom prst="rect">
            <a:avLst/>
          </a:prstGeom>
          <a:noFill/>
          <a:ln w="9525">
            <a:noFill/>
            <a:miter lim="800000"/>
            <a:headEnd/>
            <a:tailEnd/>
          </a:ln>
        </p:spPr>
        <p:txBody>
          <a:bodyPr>
            <a:spAutoFit/>
          </a:bodyPr>
          <a:lstStyle/>
          <a:p>
            <a:r>
              <a:rPr lang="zh-CN" altLang="en-US" sz="1400"/>
              <a:t>间隔</a:t>
            </a:r>
            <a:r>
              <a:rPr lang="en-US" altLang="zh-CN" sz="1400"/>
              <a:t>5</a:t>
            </a:r>
            <a:r>
              <a:rPr lang="zh-CN" altLang="en-US" sz="1400"/>
              <a:t>年筛查</a:t>
            </a:r>
          </a:p>
        </p:txBody>
      </p:sp>
      <p:sp>
        <p:nvSpPr>
          <p:cNvPr id="21" name="文本框 19"/>
          <p:cNvSpPr txBox="1">
            <a:spLocks noChangeArrowheads="1"/>
          </p:cNvSpPr>
          <p:nvPr/>
        </p:nvSpPr>
        <p:spPr bwMode="auto">
          <a:xfrm>
            <a:off x="1925638" y="3084513"/>
            <a:ext cx="1181100" cy="306387"/>
          </a:xfrm>
          <a:prstGeom prst="rect">
            <a:avLst/>
          </a:prstGeom>
          <a:noFill/>
          <a:ln w="9525">
            <a:noFill/>
            <a:miter lim="800000"/>
            <a:headEnd/>
            <a:tailEnd/>
          </a:ln>
        </p:spPr>
        <p:txBody>
          <a:bodyPr>
            <a:spAutoFit/>
          </a:bodyPr>
          <a:lstStyle/>
          <a:p>
            <a:r>
              <a:rPr lang="zh-CN" altLang="en-US" sz="1400"/>
              <a:t>间隔</a:t>
            </a:r>
            <a:r>
              <a:rPr lang="en-US" altLang="zh-CN" sz="1400"/>
              <a:t>3</a:t>
            </a:r>
            <a:r>
              <a:rPr lang="zh-CN" altLang="en-US" sz="1400"/>
              <a:t>年筛查</a:t>
            </a:r>
          </a:p>
        </p:txBody>
      </p:sp>
      <p:cxnSp>
        <p:nvCxnSpPr>
          <p:cNvPr id="22" name="直接连接符 21"/>
          <p:cNvCxnSpPr/>
          <p:nvPr/>
        </p:nvCxnSpPr>
        <p:spPr>
          <a:xfrm flipV="1">
            <a:off x="2470150" y="3402013"/>
            <a:ext cx="3248025" cy="9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470150" y="3402013"/>
            <a:ext cx="7938"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5710238" y="3402013"/>
            <a:ext cx="7937"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960563" y="3754438"/>
            <a:ext cx="1000125" cy="4762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HPV16/18</a:t>
            </a:r>
            <a:r>
              <a:rPr lang="zh-CN" altLang="en-US" sz="1200" noProof="1"/>
              <a:t>分型立即</a:t>
            </a:r>
          </a:p>
        </p:txBody>
      </p:sp>
      <p:cxnSp>
        <p:nvCxnSpPr>
          <p:cNvPr id="26" name="直接连接符 25"/>
          <p:cNvCxnSpPr/>
          <p:nvPr/>
        </p:nvCxnSpPr>
        <p:spPr>
          <a:xfrm flipV="1">
            <a:off x="1266825" y="4572000"/>
            <a:ext cx="2255838" cy="25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1266825" y="4587875"/>
            <a:ext cx="7938"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3514725" y="4572000"/>
            <a:ext cx="7938"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459038" y="4230688"/>
            <a:ext cx="7937"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769938" y="4940300"/>
            <a:ext cx="100012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HPV16/18-</a:t>
            </a:r>
          </a:p>
        </p:txBody>
      </p:sp>
      <p:sp>
        <p:nvSpPr>
          <p:cNvPr id="31" name="矩形 30"/>
          <p:cNvSpPr/>
          <p:nvPr/>
        </p:nvSpPr>
        <p:spPr>
          <a:xfrm>
            <a:off x="3017838" y="4953000"/>
            <a:ext cx="100012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HPV16/18+</a:t>
            </a:r>
          </a:p>
        </p:txBody>
      </p:sp>
      <p:cxnSp>
        <p:nvCxnSpPr>
          <p:cNvPr id="32" name="直接箭头连接符 31"/>
          <p:cNvCxnSpPr/>
          <p:nvPr/>
        </p:nvCxnSpPr>
        <p:spPr>
          <a:xfrm>
            <a:off x="1274763" y="5226050"/>
            <a:ext cx="7937"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文本框 31"/>
          <p:cNvSpPr txBox="1">
            <a:spLocks noChangeArrowheads="1"/>
          </p:cNvSpPr>
          <p:nvPr/>
        </p:nvSpPr>
        <p:spPr bwMode="auto">
          <a:xfrm>
            <a:off x="712788" y="5578475"/>
            <a:ext cx="1428750" cy="522288"/>
          </a:xfrm>
          <a:prstGeom prst="rect">
            <a:avLst/>
          </a:prstGeom>
          <a:noFill/>
          <a:ln w="9525">
            <a:noFill/>
            <a:miter lim="800000"/>
            <a:headEnd/>
            <a:tailEnd/>
          </a:ln>
        </p:spPr>
        <p:txBody>
          <a:bodyPr>
            <a:spAutoFit/>
          </a:bodyPr>
          <a:lstStyle/>
          <a:p>
            <a:r>
              <a:rPr lang="zh-CN" altLang="en-US" sz="1400"/>
              <a:t>重复联合检测，间隔</a:t>
            </a:r>
            <a:r>
              <a:rPr lang="en-US" altLang="zh-CN" sz="1400"/>
              <a:t>12</a:t>
            </a:r>
            <a:r>
              <a:rPr lang="zh-CN" altLang="en-US" sz="1400"/>
              <a:t>个月</a:t>
            </a:r>
          </a:p>
        </p:txBody>
      </p:sp>
      <p:sp>
        <p:nvSpPr>
          <p:cNvPr id="34" name="矩形 33"/>
          <p:cNvSpPr/>
          <p:nvPr/>
        </p:nvSpPr>
        <p:spPr>
          <a:xfrm>
            <a:off x="5065713" y="3754438"/>
            <a:ext cx="1295400" cy="4762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zh-CN" altLang="en-US" sz="1200" noProof="1"/>
              <a:t>重复联合检测，间隔</a:t>
            </a:r>
            <a:r>
              <a:rPr lang="en-US" altLang="zh-CN" sz="1200" noProof="1"/>
              <a:t>12</a:t>
            </a:r>
            <a:r>
              <a:rPr lang="zh-CN" altLang="en-US" sz="1200" noProof="1"/>
              <a:t>个月</a:t>
            </a:r>
          </a:p>
        </p:txBody>
      </p:sp>
      <p:cxnSp>
        <p:nvCxnSpPr>
          <p:cNvPr id="35" name="直接连接符 34"/>
          <p:cNvCxnSpPr/>
          <p:nvPr/>
        </p:nvCxnSpPr>
        <p:spPr>
          <a:xfrm flipV="1">
            <a:off x="4740275" y="4581525"/>
            <a:ext cx="1949450" cy="1905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4732338" y="4600575"/>
            <a:ext cx="7937"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6689725" y="4572000"/>
            <a:ext cx="9525"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5711825" y="4235450"/>
            <a:ext cx="9525"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4208463" y="4953000"/>
            <a:ext cx="123507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t>HPV+</a:t>
            </a:r>
            <a:r>
              <a:rPr lang="zh-CN" altLang="en-US" sz="1200" noProof="1"/>
              <a:t>或</a:t>
            </a:r>
            <a:r>
              <a:rPr lang="zh-CN" altLang="en-US" sz="1200" noProof="1">
                <a:latin typeface="宋体" panose="02010600030101010101" pitchFamily="2" charset="-122"/>
                <a:ea typeface="宋体" panose="02010600030101010101" pitchFamily="2" charset="-122"/>
              </a:rPr>
              <a:t>≧</a:t>
            </a:r>
            <a:r>
              <a:rPr lang="en-US" altLang="zh-CN" sz="1200" noProof="1">
                <a:latin typeface="宋体" panose="02010600030101010101" pitchFamily="2" charset="-122"/>
                <a:ea typeface="宋体" panose="02010600030101010101" pitchFamily="2" charset="-122"/>
              </a:rPr>
              <a:t>ASC</a:t>
            </a:r>
          </a:p>
        </p:txBody>
      </p:sp>
      <p:sp>
        <p:nvSpPr>
          <p:cNvPr id="40" name="矩形 39"/>
          <p:cNvSpPr/>
          <p:nvPr/>
        </p:nvSpPr>
        <p:spPr>
          <a:xfrm>
            <a:off x="6076950" y="4940300"/>
            <a:ext cx="1235075" cy="285750"/>
          </a:xfrm>
          <a:prstGeom prst="rect">
            <a:avLst/>
          </a:prstGeom>
        </p:spPr>
        <p:style>
          <a:lnRef idx="2">
            <a:schemeClr val="accent1"/>
          </a:lnRef>
          <a:fillRef idx="1">
            <a:schemeClr val="lt1"/>
          </a:fillRef>
          <a:effectRef idx="0">
            <a:schemeClr val="accent1"/>
          </a:effectRef>
          <a:fontRef idx="minor">
            <a:schemeClr val="dk1"/>
          </a:fontRef>
        </p:style>
        <p:txBody>
          <a:bodyPr anchor="ctr"/>
          <a:lstStyle/>
          <a:p>
            <a:pPr algn="ctr" fontAlgn="auto"/>
            <a:r>
              <a:rPr lang="en-US" altLang="zh-CN" sz="1200" noProof="1">
                <a:sym typeface="+mn-ea"/>
              </a:rPr>
              <a:t>HPV-&amp;Pap-</a:t>
            </a:r>
            <a:endParaRPr lang="en-US" altLang="zh-CN" sz="1200" noProof="1">
              <a:latin typeface="宋体" panose="02010600030101010101" pitchFamily="2" charset="-122"/>
              <a:ea typeface="宋体" panose="02010600030101010101" pitchFamily="2" charset="-122"/>
            </a:endParaRPr>
          </a:p>
        </p:txBody>
      </p:sp>
      <p:cxnSp>
        <p:nvCxnSpPr>
          <p:cNvPr id="41" name="直接箭头连接符 40"/>
          <p:cNvCxnSpPr/>
          <p:nvPr/>
        </p:nvCxnSpPr>
        <p:spPr>
          <a:xfrm>
            <a:off x="6727825" y="5287963"/>
            <a:ext cx="7938"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2" name="文本框 41"/>
          <p:cNvSpPr txBox="1">
            <a:spLocks noChangeArrowheads="1"/>
          </p:cNvSpPr>
          <p:nvPr/>
        </p:nvSpPr>
        <p:spPr bwMode="auto">
          <a:xfrm>
            <a:off x="6140450" y="5686425"/>
            <a:ext cx="1181100" cy="306388"/>
          </a:xfrm>
          <a:prstGeom prst="rect">
            <a:avLst/>
          </a:prstGeom>
          <a:noFill/>
          <a:ln w="9525">
            <a:noFill/>
            <a:miter lim="800000"/>
            <a:headEnd/>
            <a:tailEnd/>
          </a:ln>
        </p:spPr>
        <p:txBody>
          <a:bodyPr>
            <a:spAutoFit/>
          </a:bodyPr>
          <a:lstStyle/>
          <a:p>
            <a:r>
              <a:rPr lang="zh-CN" altLang="en-US" sz="1400"/>
              <a:t>间隔</a:t>
            </a:r>
            <a:r>
              <a:rPr lang="en-US" altLang="zh-CN" sz="1400"/>
              <a:t>3</a:t>
            </a:r>
            <a:r>
              <a:rPr lang="zh-CN" altLang="en-US" sz="1400"/>
              <a:t>年筛查</a:t>
            </a:r>
          </a:p>
        </p:txBody>
      </p:sp>
      <p:cxnSp>
        <p:nvCxnSpPr>
          <p:cNvPr id="43" name="直接连接符 42"/>
          <p:cNvCxnSpPr>
            <a:stCxn id="31" idx="2"/>
          </p:cNvCxnSpPr>
          <p:nvPr/>
        </p:nvCxnSpPr>
        <p:spPr>
          <a:xfrm>
            <a:off x="3517900" y="5238750"/>
            <a:ext cx="0" cy="361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1" idx="2"/>
          </p:cNvCxnSpPr>
          <p:nvPr/>
        </p:nvCxnSpPr>
        <p:spPr>
          <a:xfrm>
            <a:off x="4740275" y="5221288"/>
            <a:ext cx="0" cy="361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1" idx="2"/>
          </p:cNvCxnSpPr>
          <p:nvPr/>
        </p:nvCxnSpPr>
        <p:spPr>
          <a:xfrm flipV="1">
            <a:off x="3514725" y="5562600"/>
            <a:ext cx="1212850" cy="15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31" idx="2"/>
          </p:cNvCxnSpPr>
          <p:nvPr/>
        </p:nvCxnSpPr>
        <p:spPr>
          <a:xfrm>
            <a:off x="4117975" y="5562600"/>
            <a:ext cx="7938" cy="352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文本框 46"/>
          <p:cNvSpPr txBox="1">
            <a:spLocks noChangeArrowheads="1"/>
          </p:cNvSpPr>
          <p:nvPr/>
        </p:nvSpPr>
        <p:spPr bwMode="auto">
          <a:xfrm>
            <a:off x="3559175" y="5915025"/>
            <a:ext cx="1181100" cy="306388"/>
          </a:xfrm>
          <a:prstGeom prst="rect">
            <a:avLst/>
          </a:prstGeom>
          <a:noFill/>
          <a:ln w="9525">
            <a:noFill/>
            <a:miter lim="800000"/>
            <a:headEnd/>
            <a:tailEnd/>
          </a:ln>
        </p:spPr>
        <p:txBody>
          <a:bodyPr>
            <a:spAutoFit/>
          </a:bodyPr>
          <a:lstStyle/>
          <a:p>
            <a:pPr algn="ctr"/>
            <a:r>
              <a:rPr lang="zh-CN" altLang="en-US" sz="1400"/>
              <a:t>阴道镜</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098" name="Picture 2"/>
          <p:cNvPicPr>
            <a:picLocks noChangeAspect="1" noChangeArrowheads="1"/>
          </p:cNvPicPr>
          <p:nvPr/>
        </p:nvPicPr>
        <p:blipFill>
          <a:blip r:embed="rId3" cstate="print"/>
          <a:srcRect/>
          <a:stretch>
            <a:fillRect/>
          </a:stretch>
        </p:blipFill>
        <p:spPr bwMode="auto">
          <a:xfrm>
            <a:off x="611560" y="1124744"/>
            <a:ext cx="7668344" cy="1619250"/>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827584" y="2852936"/>
            <a:ext cx="7373268" cy="293773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 name="图片 4"/>
          <p:cNvPicPr>
            <a:picLocks noChangeAspect="1" noChangeArrowheads="1"/>
          </p:cNvPicPr>
          <p:nvPr/>
        </p:nvPicPr>
        <p:blipFill>
          <a:blip r:embed="rId3" cstate="print"/>
          <a:srcRect/>
          <a:stretch>
            <a:fillRect/>
          </a:stretch>
        </p:blipFill>
        <p:spPr bwMode="auto">
          <a:xfrm>
            <a:off x="323528" y="3068960"/>
            <a:ext cx="2486744" cy="2082849"/>
          </a:xfrm>
          <a:prstGeom prst="rect">
            <a:avLst/>
          </a:prstGeom>
          <a:noFill/>
          <a:ln w="9525">
            <a:noFill/>
            <a:miter lim="800000"/>
            <a:headEnd/>
            <a:tailEnd/>
          </a:ln>
        </p:spPr>
      </p:pic>
      <p:sp>
        <p:nvSpPr>
          <p:cNvPr id="7" name="文本框 8"/>
          <p:cNvSpPr txBox="1">
            <a:spLocks noChangeArrowheads="1"/>
          </p:cNvSpPr>
          <p:nvPr/>
        </p:nvSpPr>
        <p:spPr bwMode="auto">
          <a:xfrm>
            <a:off x="573088" y="1236663"/>
            <a:ext cx="7097873" cy="460375"/>
          </a:xfrm>
          <a:prstGeom prst="rect">
            <a:avLst/>
          </a:prstGeom>
          <a:noFill/>
          <a:ln w="9525">
            <a:noFill/>
            <a:miter lim="800000"/>
            <a:headEnd/>
            <a:tailEnd/>
          </a:ln>
        </p:spPr>
        <p:txBody>
          <a:bodyPr wrap="square">
            <a:spAutoFit/>
          </a:bodyPr>
          <a:lstStyle/>
          <a:p>
            <a:pPr algn="ctr"/>
            <a:r>
              <a:rPr lang="zh-CN" altLang="en-US" sz="2400" dirty="0"/>
              <a:t>人乳头瘤病毒基因分型检测试剂盒（荧光</a:t>
            </a:r>
            <a:r>
              <a:rPr lang="en-US" altLang="zh-CN" sz="2400" dirty="0"/>
              <a:t>PCR</a:t>
            </a:r>
            <a:r>
              <a:rPr lang="zh-CN" altLang="en-US" sz="2400" dirty="0"/>
              <a:t>法）</a:t>
            </a:r>
          </a:p>
        </p:txBody>
      </p:sp>
      <p:sp>
        <p:nvSpPr>
          <p:cNvPr id="8" name="右箭头 7"/>
          <p:cNvSpPr/>
          <p:nvPr/>
        </p:nvSpPr>
        <p:spPr>
          <a:xfrm>
            <a:off x="2843808" y="3861048"/>
            <a:ext cx="576064" cy="44767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9" name="图片 5"/>
          <p:cNvPicPr>
            <a:picLocks noChangeAspect="1" noChangeArrowheads="1"/>
          </p:cNvPicPr>
          <p:nvPr/>
        </p:nvPicPr>
        <p:blipFill>
          <a:blip r:embed="rId4" cstate="print"/>
          <a:srcRect/>
          <a:stretch>
            <a:fillRect/>
          </a:stretch>
        </p:blipFill>
        <p:spPr bwMode="auto">
          <a:xfrm>
            <a:off x="3419872" y="2780928"/>
            <a:ext cx="2860753" cy="2592288"/>
          </a:xfrm>
          <a:prstGeom prst="rect">
            <a:avLst/>
          </a:prstGeom>
          <a:noFill/>
          <a:ln w="9525">
            <a:solidFill>
              <a:srgbClr val="002060"/>
            </a:solidFill>
            <a:round/>
            <a:headEnd/>
            <a:tailEnd/>
          </a:ln>
        </p:spPr>
      </p:pic>
      <p:sp>
        <p:nvSpPr>
          <p:cNvPr id="10" name="右箭头 9"/>
          <p:cNvSpPr/>
          <p:nvPr/>
        </p:nvSpPr>
        <p:spPr>
          <a:xfrm>
            <a:off x="6228184" y="3140968"/>
            <a:ext cx="314515" cy="23812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圆角矩形 10"/>
          <p:cNvSpPr/>
          <p:nvPr/>
        </p:nvSpPr>
        <p:spPr>
          <a:xfrm>
            <a:off x="6712421" y="2636912"/>
            <a:ext cx="540572" cy="2667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1000" noProof="1"/>
              <a:t>FAM</a:t>
            </a:r>
          </a:p>
        </p:txBody>
      </p:sp>
      <p:sp>
        <p:nvSpPr>
          <p:cNvPr id="12" name="圆角矩形 11"/>
          <p:cNvSpPr/>
          <p:nvPr/>
        </p:nvSpPr>
        <p:spPr>
          <a:xfrm>
            <a:off x="6712421" y="3189362"/>
            <a:ext cx="540572" cy="2667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1000" noProof="1"/>
              <a:t>HEX</a:t>
            </a:r>
          </a:p>
        </p:txBody>
      </p:sp>
      <p:sp>
        <p:nvSpPr>
          <p:cNvPr id="13" name="圆角矩形 12"/>
          <p:cNvSpPr/>
          <p:nvPr/>
        </p:nvSpPr>
        <p:spPr>
          <a:xfrm>
            <a:off x="6712421" y="3722762"/>
            <a:ext cx="540572" cy="26670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sz="1000" noProof="1">
                <a:sym typeface="+mn-ea"/>
              </a:rPr>
              <a:t>ROX</a:t>
            </a:r>
            <a:endParaRPr lang="en-US" sz="1000" noProof="1"/>
          </a:p>
        </p:txBody>
      </p:sp>
      <p:sp>
        <p:nvSpPr>
          <p:cNvPr id="14" name="圆角矩形 13"/>
          <p:cNvSpPr/>
          <p:nvPr/>
        </p:nvSpPr>
        <p:spPr>
          <a:xfrm>
            <a:off x="6712421" y="4332362"/>
            <a:ext cx="540572" cy="26670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1000" noProof="1"/>
              <a:t>CY5</a:t>
            </a:r>
          </a:p>
        </p:txBody>
      </p:sp>
      <p:sp>
        <p:nvSpPr>
          <p:cNvPr id="15" name="文本框 12"/>
          <p:cNvSpPr txBox="1">
            <a:spLocks noChangeArrowheads="1"/>
          </p:cNvSpPr>
          <p:nvPr/>
        </p:nvSpPr>
        <p:spPr bwMode="auto">
          <a:xfrm>
            <a:off x="7236296" y="2636912"/>
            <a:ext cx="1108992" cy="2030412"/>
          </a:xfrm>
          <a:prstGeom prst="rect">
            <a:avLst/>
          </a:prstGeom>
          <a:noFill/>
          <a:ln w="9525">
            <a:noFill/>
            <a:miter lim="800000"/>
            <a:headEnd/>
            <a:tailEnd/>
          </a:ln>
        </p:spPr>
        <p:txBody>
          <a:bodyPr wrap="square">
            <a:spAutoFit/>
          </a:bodyPr>
          <a:lstStyle/>
          <a:p>
            <a:r>
              <a:rPr lang="en-US" altLang="zh-CN"/>
              <a:t>6</a:t>
            </a:r>
            <a:r>
              <a:rPr lang="zh-CN" altLang="en-US"/>
              <a:t>型</a:t>
            </a:r>
          </a:p>
          <a:p>
            <a:endParaRPr lang="zh-CN" altLang="en-US"/>
          </a:p>
          <a:p>
            <a:r>
              <a:rPr lang="en-US" altLang="zh-CN"/>
              <a:t>11</a:t>
            </a:r>
            <a:r>
              <a:rPr lang="zh-CN" altLang="en-US"/>
              <a:t>型</a:t>
            </a:r>
          </a:p>
          <a:p>
            <a:endParaRPr lang="zh-CN" altLang="en-US"/>
          </a:p>
          <a:p>
            <a:r>
              <a:rPr lang="en-US" altLang="zh-CN"/>
              <a:t>82</a:t>
            </a:r>
            <a:r>
              <a:rPr lang="zh-CN" altLang="en-US"/>
              <a:t>型</a:t>
            </a:r>
          </a:p>
          <a:p>
            <a:endParaRPr lang="zh-CN" altLang="en-US"/>
          </a:p>
          <a:p>
            <a:r>
              <a:rPr lang="zh-CN" altLang="en-US"/>
              <a:t>β </a:t>
            </a:r>
            <a:r>
              <a:rPr lang="en-US" altLang="zh-CN"/>
              <a:t>acting</a:t>
            </a:r>
          </a:p>
        </p:txBody>
      </p:sp>
      <p:sp>
        <p:nvSpPr>
          <p:cNvPr id="16" name="文本框 13"/>
          <p:cNvSpPr txBox="1">
            <a:spLocks noChangeArrowheads="1"/>
          </p:cNvSpPr>
          <p:nvPr/>
        </p:nvSpPr>
        <p:spPr bwMode="auto">
          <a:xfrm>
            <a:off x="6712421" y="4875287"/>
            <a:ext cx="1846136" cy="922337"/>
          </a:xfrm>
          <a:prstGeom prst="rect">
            <a:avLst/>
          </a:prstGeom>
          <a:noFill/>
          <a:ln w="9525">
            <a:noFill/>
            <a:miter lim="800000"/>
            <a:headEnd/>
            <a:tailEnd/>
          </a:ln>
        </p:spPr>
        <p:txBody>
          <a:bodyPr wrap="square">
            <a:spAutoFit/>
          </a:bodyPr>
          <a:lstStyle/>
          <a:p>
            <a:r>
              <a:rPr lang="zh-CN" altLang="en-US" dirty="0">
                <a:solidFill>
                  <a:srgbClr val="FF0000"/>
                </a:solidFill>
                <a:sym typeface="黑体" pitchFamily="49" charset="-122"/>
              </a:rPr>
              <a:t>β </a:t>
            </a:r>
            <a:r>
              <a:rPr lang="en-US" altLang="zh-CN" dirty="0" smtClean="0">
                <a:solidFill>
                  <a:srgbClr val="FF0000"/>
                </a:solidFill>
                <a:sym typeface="黑体" pitchFamily="49" charset="-122"/>
              </a:rPr>
              <a:t>acting</a:t>
            </a:r>
            <a:r>
              <a:rPr lang="zh-CN" altLang="en-US" dirty="0" smtClean="0">
                <a:solidFill>
                  <a:srgbClr val="FF0000"/>
                </a:solidFill>
                <a:sym typeface="黑体" pitchFamily="49" charset="-122"/>
              </a:rPr>
              <a:t>内标</a:t>
            </a:r>
            <a:r>
              <a:rPr lang="zh-CN" altLang="en-US" dirty="0">
                <a:solidFill>
                  <a:srgbClr val="FF0000"/>
                </a:solidFill>
                <a:sym typeface="黑体" pitchFamily="49" charset="-122"/>
              </a:rPr>
              <a:t>，可以有效的防止扩增假阴性</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srcRect/>
          <a:stretch>
            <a:fillRect/>
          </a:stretch>
        </p:blipFill>
        <p:spPr bwMode="auto">
          <a:xfrm>
            <a:off x="395536" y="1484784"/>
            <a:ext cx="8532440" cy="5164507"/>
          </a:xfrm>
          <a:prstGeom prst="rect">
            <a:avLst/>
          </a:prstGeom>
          <a:noFill/>
          <a:ln w="9525">
            <a:noFill/>
            <a:miter lim="800000"/>
            <a:headEnd/>
            <a:tailEnd/>
          </a:ln>
        </p:spPr>
      </p:pic>
      <p:pic>
        <p:nvPicPr>
          <p:cNvPr id="21506" name="图片 3" descr="ampllyLOGO"/>
          <p:cNvPicPr>
            <a:picLocks noChangeAspect="1"/>
          </p:cNvPicPr>
          <p:nvPr/>
        </p:nvPicPr>
        <p:blipFill>
          <a:blip r:embed="rId3"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179512" y="908720"/>
            <a:ext cx="4968552" cy="369332"/>
          </a:xfrm>
          <a:prstGeom prst="rect">
            <a:avLst/>
          </a:prstGeom>
          <a:noFill/>
        </p:spPr>
        <p:txBody>
          <a:bodyPr wrap="square" rtlCol="0">
            <a:spAutoFit/>
          </a:bodyPr>
          <a:lstStyle/>
          <a:p>
            <a:r>
              <a:rPr lang="zh-CN" altLang="en-US" dirty="0" smtClean="0"/>
              <a:t>一次检测实现</a:t>
            </a:r>
            <a:r>
              <a:rPr lang="en-US" altLang="zh-CN" dirty="0" smtClean="0"/>
              <a:t>24</a:t>
            </a:r>
            <a:r>
              <a:rPr lang="zh-CN" altLang="en-US" dirty="0" smtClean="0"/>
              <a:t>种基因型分型</a:t>
            </a:r>
            <a:endParaRPr lang="zh-CN" altLang="en-US" dirty="0"/>
          </a:p>
        </p:txBody>
      </p:sp>
      <p:sp>
        <p:nvSpPr>
          <p:cNvPr id="7" name="矩形 6"/>
          <p:cNvSpPr/>
          <p:nvPr/>
        </p:nvSpPr>
        <p:spPr>
          <a:xfrm>
            <a:off x="1403648" y="2204864"/>
            <a:ext cx="576064" cy="216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2276872"/>
            <a:ext cx="43204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31640" y="5805264"/>
            <a:ext cx="7488832" cy="216024"/>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 name="图片 5"/>
          <p:cNvPicPr>
            <a:picLocks noChangeAspect="1"/>
          </p:cNvPicPr>
          <p:nvPr/>
        </p:nvPicPr>
        <p:blipFill>
          <a:blip r:embed="rId3" cstate="print"/>
          <a:stretch>
            <a:fillRect/>
          </a:stretch>
        </p:blipFill>
        <p:spPr>
          <a:xfrm>
            <a:off x="1115616" y="1835898"/>
            <a:ext cx="7200800" cy="4329406"/>
          </a:xfrm>
          <a:prstGeom prst="rect">
            <a:avLst/>
          </a:prstGeom>
          <a:ln>
            <a:solidFill>
              <a:schemeClr val="tx1"/>
            </a:solidFill>
          </a:ln>
        </p:spPr>
      </p:pic>
      <p:sp>
        <p:nvSpPr>
          <p:cNvPr id="7" name="矩形 6"/>
          <p:cNvSpPr/>
          <p:nvPr/>
        </p:nvSpPr>
        <p:spPr>
          <a:xfrm>
            <a:off x="2123728" y="1052736"/>
            <a:ext cx="5508104" cy="646331"/>
          </a:xfrm>
          <a:prstGeom prst="rect">
            <a:avLst/>
          </a:prstGeom>
        </p:spPr>
        <p:txBody>
          <a:bodyPr wrap="square">
            <a:spAutoFit/>
          </a:bodyPr>
          <a:lstStyle/>
          <a:p>
            <a:pPr algn="ctr"/>
            <a:r>
              <a:rPr lang="zh-CN" altLang="en-US" dirty="0" smtClean="0"/>
              <a:t>参与卫生部临检中心的</a:t>
            </a:r>
            <a:r>
              <a:rPr lang="en-US" altLang="zh-CN" dirty="0" smtClean="0"/>
              <a:t>HPV</a:t>
            </a:r>
            <a:r>
              <a:rPr lang="zh-CN" altLang="en-US" dirty="0" smtClean="0"/>
              <a:t>分型室间质评，保证检测结果的质量控制。作为室间质量评价。</a:t>
            </a:r>
            <a:endParaRPr lang="zh-CN" altLang="en-US" dirty="0"/>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51520" y="980728"/>
            <a:ext cx="2376264" cy="461665"/>
          </a:xfrm>
          <a:prstGeom prst="rect">
            <a:avLst/>
          </a:prstGeom>
          <a:noFill/>
        </p:spPr>
        <p:txBody>
          <a:bodyPr wrap="square" rtlCol="0">
            <a:spAutoFit/>
          </a:bodyPr>
          <a:lstStyle/>
          <a:p>
            <a:r>
              <a:rPr lang="zh-CN" altLang="en-US" sz="2400" dirty="0" smtClean="0"/>
              <a:t>设置室内质控：</a:t>
            </a:r>
            <a:endParaRPr lang="zh-CN" altLang="en-US" sz="2400" dirty="0"/>
          </a:p>
        </p:txBody>
      </p:sp>
      <p:sp>
        <p:nvSpPr>
          <p:cNvPr id="8" name="TextBox 7"/>
          <p:cNvSpPr txBox="1"/>
          <p:nvPr/>
        </p:nvSpPr>
        <p:spPr>
          <a:xfrm>
            <a:off x="467544" y="1700808"/>
            <a:ext cx="7704856" cy="923330"/>
          </a:xfrm>
          <a:prstGeom prst="rect">
            <a:avLst/>
          </a:prstGeom>
          <a:noFill/>
        </p:spPr>
        <p:txBody>
          <a:bodyPr wrap="square" rtlCol="0">
            <a:spAutoFit/>
          </a:bodyPr>
          <a:lstStyle/>
          <a:p>
            <a:r>
              <a:rPr lang="en-US" altLang="zh-CN" dirty="0" smtClean="0"/>
              <a:t>1</a:t>
            </a:r>
            <a:r>
              <a:rPr lang="zh-CN" altLang="en-US" dirty="0" smtClean="0"/>
              <a:t>、名称：</a:t>
            </a:r>
            <a:endParaRPr lang="en-US" altLang="zh-CN" dirty="0" smtClean="0"/>
          </a:p>
          <a:p>
            <a:r>
              <a:rPr lang="en-US" altLang="zh-CN" dirty="0" smtClean="0"/>
              <a:t>        HPV</a:t>
            </a:r>
            <a:r>
              <a:rPr lang="zh-CN" altLang="en-US" dirty="0" smtClean="0"/>
              <a:t>阳性对照</a:t>
            </a:r>
            <a:endParaRPr lang="en-US" altLang="zh-CN" dirty="0" smtClean="0"/>
          </a:p>
          <a:p>
            <a:r>
              <a:rPr lang="en-US" altLang="zh-CN" dirty="0" smtClean="0"/>
              <a:t>        HPV</a:t>
            </a:r>
            <a:r>
              <a:rPr lang="zh-CN" altLang="en-US" dirty="0" smtClean="0"/>
              <a:t>阴性对照</a:t>
            </a:r>
            <a:endParaRPr lang="zh-CN" altLang="en-US" dirty="0"/>
          </a:p>
        </p:txBody>
      </p:sp>
      <p:sp>
        <p:nvSpPr>
          <p:cNvPr id="9" name="TextBox 8"/>
          <p:cNvSpPr txBox="1"/>
          <p:nvPr/>
        </p:nvSpPr>
        <p:spPr>
          <a:xfrm>
            <a:off x="395536" y="3140968"/>
            <a:ext cx="7704856" cy="923330"/>
          </a:xfrm>
          <a:prstGeom prst="rect">
            <a:avLst/>
          </a:prstGeom>
          <a:noFill/>
        </p:spPr>
        <p:txBody>
          <a:bodyPr wrap="square" rtlCol="0">
            <a:spAutoFit/>
          </a:bodyPr>
          <a:lstStyle/>
          <a:p>
            <a:r>
              <a:rPr lang="en-US" altLang="zh-CN" dirty="0" smtClean="0"/>
              <a:t>2</a:t>
            </a:r>
            <a:r>
              <a:rPr lang="zh-CN" altLang="en-US" dirty="0" smtClean="0"/>
              <a:t>、组成：</a:t>
            </a:r>
            <a:endParaRPr lang="en-US" altLang="zh-CN" dirty="0" smtClean="0"/>
          </a:p>
          <a:p>
            <a:r>
              <a:rPr lang="en-US" altLang="zh-CN" dirty="0" smtClean="0"/>
              <a:t>        HPV24</a:t>
            </a:r>
            <a:r>
              <a:rPr lang="zh-CN" altLang="en-US" dirty="0" smtClean="0"/>
              <a:t>种型别质粒、人基因组质粒</a:t>
            </a:r>
            <a:endParaRPr lang="en-US" altLang="zh-CN" dirty="0" smtClean="0"/>
          </a:p>
          <a:p>
            <a:r>
              <a:rPr lang="en-US" altLang="zh-CN" dirty="0" smtClean="0"/>
              <a:t>        </a:t>
            </a:r>
            <a:r>
              <a:rPr lang="zh-CN" altLang="en-US" dirty="0" smtClean="0"/>
              <a:t>生理盐水</a:t>
            </a:r>
            <a:endParaRPr lang="zh-CN" altLang="en-US" dirty="0"/>
          </a:p>
        </p:txBody>
      </p:sp>
      <p:sp>
        <p:nvSpPr>
          <p:cNvPr id="10" name="TextBox 9"/>
          <p:cNvSpPr txBox="1"/>
          <p:nvPr/>
        </p:nvSpPr>
        <p:spPr>
          <a:xfrm>
            <a:off x="395536" y="4581128"/>
            <a:ext cx="7704856" cy="1477328"/>
          </a:xfrm>
          <a:prstGeom prst="rect">
            <a:avLst/>
          </a:prstGeom>
          <a:noFill/>
        </p:spPr>
        <p:txBody>
          <a:bodyPr wrap="square" rtlCol="0">
            <a:spAutoFit/>
          </a:bodyPr>
          <a:lstStyle/>
          <a:p>
            <a:r>
              <a:rPr lang="en-US" altLang="zh-CN" dirty="0" smtClean="0"/>
              <a:t>3</a:t>
            </a:r>
            <a:r>
              <a:rPr lang="zh-CN" altLang="en-US" dirty="0" smtClean="0"/>
              <a:t>、范围：</a:t>
            </a:r>
            <a:endParaRPr lang="en-US" altLang="zh-CN" dirty="0" smtClean="0"/>
          </a:p>
          <a:p>
            <a:r>
              <a:rPr lang="en-US" altLang="zh-CN" dirty="0" smtClean="0"/>
              <a:t>        HPV</a:t>
            </a:r>
            <a:r>
              <a:rPr lang="zh-CN" altLang="en-US" dirty="0" smtClean="0"/>
              <a:t>阳性对照：</a:t>
            </a:r>
            <a:r>
              <a:rPr lang="en-US" altLang="zh-CN" dirty="0" smtClean="0">
                <a:solidFill>
                  <a:srgbClr val="FF0000"/>
                </a:solidFill>
                <a:latin typeface="Times New Roman" pitchFamily="18" charset="0"/>
                <a:ea typeface="宋体" pitchFamily="2" charset="-122"/>
                <a:sym typeface="黑体" pitchFamily="49" charset="-122"/>
              </a:rPr>
              <a:t> 17</a:t>
            </a:r>
            <a:r>
              <a:rPr lang="zh-CN" altLang="en-US" dirty="0" smtClean="0">
                <a:solidFill>
                  <a:srgbClr val="FF0000"/>
                </a:solidFill>
                <a:latin typeface="Times New Roman" pitchFamily="18" charset="0"/>
                <a:ea typeface="宋体" pitchFamily="2" charset="-122"/>
                <a:sym typeface="黑体" pitchFamily="49" charset="-122"/>
              </a:rPr>
              <a:t>种高危（</a:t>
            </a:r>
            <a:r>
              <a:rPr lang="en-US" altLang="zh-CN" b="1" dirty="0" smtClean="0">
                <a:solidFill>
                  <a:srgbClr val="FF0000"/>
                </a:solidFill>
                <a:sym typeface="黑体" pitchFamily="49" charset="-122"/>
              </a:rPr>
              <a:t>16</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18</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31</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33</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35</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39</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45</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51</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52</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53</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56</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58</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59</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66</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68</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73</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82</a:t>
            </a:r>
            <a:r>
              <a:rPr lang="en-US" altLang="zh-CN" dirty="0" smtClean="0">
                <a:solidFill>
                  <a:srgbClr val="FF0000"/>
                </a:solidFill>
                <a:latin typeface="Times New Roman" pitchFamily="18" charset="0"/>
                <a:ea typeface="宋体" pitchFamily="2" charset="-122"/>
                <a:sym typeface="黑体" pitchFamily="49" charset="-122"/>
              </a:rPr>
              <a:t>）</a:t>
            </a:r>
            <a:r>
              <a:rPr lang="zh-CN" altLang="en-US" dirty="0" smtClean="0">
                <a:solidFill>
                  <a:srgbClr val="FF0000"/>
                </a:solidFill>
                <a:latin typeface="Times New Roman" pitchFamily="18" charset="0"/>
                <a:ea typeface="宋体" pitchFamily="2" charset="-122"/>
                <a:sym typeface="黑体" pitchFamily="49" charset="-122"/>
              </a:rPr>
              <a:t>和</a:t>
            </a:r>
            <a:r>
              <a:rPr lang="en-US" altLang="zh-CN" dirty="0" smtClean="0">
                <a:solidFill>
                  <a:srgbClr val="FF0000"/>
                </a:solidFill>
                <a:latin typeface="Times New Roman" pitchFamily="18" charset="0"/>
                <a:ea typeface="宋体" pitchFamily="2" charset="-122"/>
                <a:sym typeface="黑体" pitchFamily="49" charset="-122"/>
              </a:rPr>
              <a:t>7</a:t>
            </a:r>
            <a:r>
              <a:rPr lang="zh-CN" altLang="en-US" dirty="0" smtClean="0">
                <a:solidFill>
                  <a:srgbClr val="FF0000"/>
                </a:solidFill>
                <a:latin typeface="Times New Roman" pitchFamily="18" charset="0"/>
                <a:ea typeface="宋体" pitchFamily="2" charset="-122"/>
                <a:sym typeface="黑体" pitchFamily="49" charset="-122"/>
              </a:rPr>
              <a:t>种低危（</a:t>
            </a:r>
            <a:r>
              <a:rPr lang="en-US" altLang="zh-CN" b="1" dirty="0" smtClean="0">
                <a:solidFill>
                  <a:srgbClr val="FF0000"/>
                </a:solidFill>
                <a:sym typeface="黑体" pitchFamily="49" charset="-122"/>
              </a:rPr>
              <a:t>6</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11</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42</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43</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44</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83</a:t>
            </a:r>
            <a:r>
              <a:rPr lang="zh-CN" altLang="zh-CN" b="1" dirty="0" smtClean="0">
                <a:solidFill>
                  <a:srgbClr val="FF0000"/>
                </a:solidFill>
                <a:sym typeface="黑体" pitchFamily="49" charset="-122"/>
              </a:rPr>
              <a:t>、</a:t>
            </a:r>
            <a:r>
              <a:rPr lang="en-US" altLang="zh-CN" b="1" dirty="0" smtClean="0">
                <a:solidFill>
                  <a:srgbClr val="FF0000"/>
                </a:solidFill>
                <a:sym typeface="黑体" pitchFamily="49" charset="-122"/>
              </a:rPr>
              <a:t>CP8304）。</a:t>
            </a:r>
            <a:endParaRPr lang="en-US" altLang="zh-CN" dirty="0" smtClean="0"/>
          </a:p>
          <a:p>
            <a:r>
              <a:rPr lang="en-US" altLang="zh-CN" dirty="0" smtClean="0"/>
              <a:t>        HPV</a:t>
            </a:r>
            <a:r>
              <a:rPr lang="zh-CN" altLang="en-US" dirty="0" smtClean="0"/>
              <a:t>阴性对照：生理盐水</a:t>
            </a:r>
            <a:endParaRPr lang="zh-CN" altLang="en-US"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195736" y="1412776"/>
            <a:ext cx="4608512" cy="523220"/>
          </a:xfrm>
          <a:prstGeom prst="rect">
            <a:avLst/>
          </a:prstGeom>
          <a:noFill/>
        </p:spPr>
        <p:txBody>
          <a:bodyPr wrap="square" rtlCol="0">
            <a:spAutoFit/>
          </a:bodyPr>
          <a:lstStyle/>
          <a:p>
            <a:pPr algn="ctr"/>
            <a:r>
              <a:rPr lang="zh-CN" altLang="en-US" sz="2800" dirty="0" smtClean="0"/>
              <a:t>主要内容：</a:t>
            </a:r>
            <a:endParaRPr lang="zh-CN" altLang="en-US" sz="2800" dirty="0"/>
          </a:p>
        </p:txBody>
      </p:sp>
      <p:sp>
        <p:nvSpPr>
          <p:cNvPr id="7" name="TextBox 6"/>
          <p:cNvSpPr txBox="1"/>
          <p:nvPr/>
        </p:nvSpPr>
        <p:spPr>
          <a:xfrm>
            <a:off x="1979712" y="2420888"/>
            <a:ext cx="6264696" cy="2246769"/>
          </a:xfrm>
          <a:prstGeom prst="rect">
            <a:avLst/>
          </a:prstGeom>
          <a:noFill/>
        </p:spPr>
        <p:txBody>
          <a:bodyPr wrap="square" rtlCol="0">
            <a:spAutoFit/>
          </a:bodyPr>
          <a:lstStyle/>
          <a:p>
            <a:r>
              <a:rPr lang="en-US" altLang="zh-CN" sz="2800" dirty="0" smtClean="0"/>
              <a:t>       1</a:t>
            </a:r>
            <a:r>
              <a:rPr lang="zh-CN" altLang="en-US" sz="2800" dirty="0" smtClean="0"/>
              <a:t>、</a:t>
            </a:r>
            <a:r>
              <a:rPr lang="en-US" altLang="zh-CN" sz="2800" dirty="0" smtClean="0"/>
              <a:t>HPV</a:t>
            </a:r>
            <a:r>
              <a:rPr lang="zh-CN" altLang="en-US" sz="2800" dirty="0" smtClean="0"/>
              <a:t>与宫颈癌</a:t>
            </a:r>
            <a:endParaRPr lang="en-US" altLang="zh-CN" sz="2800" dirty="0" smtClean="0"/>
          </a:p>
          <a:p>
            <a:endParaRPr lang="en-US" altLang="zh-CN" sz="2800" dirty="0" smtClean="0"/>
          </a:p>
          <a:p>
            <a:r>
              <a:rPr lang="en-US" altLang="zh-CN" sz="2800" dirty="0" smtClean="0"/>
              <a:t>       2</a:t>
            </a:r>
            <a:r>
              <a:rPr lang="zh-CN" altLang="en-US" sz="2800" dirty="0" smtClean="0"/>
              <a:t>、呼吸道感染简介</a:t>
            </a:r>
            <a:endParaRPr lang="en-US" altLang="zh-CN" sz="2800" dirty="0" smtClean="0"/>
          </a:p>
          <a:p>
            <a:endParaRPr lang="en-US" altLang="zh-CN" sz="2800" dirty="0" smtClean="0"/>
          </a:p>
          <a:p>
            <a:r>
              <a:rPr lang="en-US" altLang="zh-CN" sz="2800" dirty="0" smtClean="0"/>
              <a:t>       3</a:t>
            </a:r>
            <a:r>
              <a:rPr lang="zh-CN" altLang="en-US" sz="2800" dirty="0" smtClean="0"/>
              <a:t>、实验室检测的自动化解决方案</a:t>
            </a:r>
            <a:endParaRPr lang="zh-CN" altLang="en-US" sz="2800" dirty="0"/>
          </a:p>
        </p:txBody>
      </p:sp>
      <p:sp>
        <p:nvSpPr>
          <p:cNvPr id="9" name="圆角矩形 8"/>
          <p:cNvSpPr/>
          <p:nvPr/>
        </p:nvSpPr>
        <p:spPr>
          <a:xfrm>
            <a:off x="2483768" y="3284984"/>
            <a:ext cx="5832648" cy="50405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dirty="0" smtClean="0">
                <a:solidFill>
                  <a:srgbClr val="FF0000"/>
                </a:solidFill>
              </a:rPr>
              <a:t>2</a:t>
            </a:r>
            <a:r>
              <a:rPr lang="zh-CN" altLang="en-US" sz="2800" dirty="0" smtClean="0">
                <a:solidFill>
                  <a:srgbClr val="FF0000"/>
                </a:solidFill>
              </a:rPr>
              <a:t>、上呼吸道感染简介</a:t>
            </a:r>
            <a:endParaRPr lang="zh-CN" altLang="en-US" sz="2800" dirty="0">
              <a:solidFill>
                <a:srgbClr val="FF000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pic>
        <p:nvPicPr>
          <p:cNvPr id="7" name="图片 6" descr="a6efce1b9d16fdfa9c46a7ecbc8f8c5494ee7b8d.jpg"/>
          <p:cNvPicPr>
            <a:picLocks noChangeAspect="1"/>
          </p:cNvPicPr>
          <p:nvPr/>
        </p:nvPicPr>
        <p:blipFill>
          <a:blip r:embed="rId4" cstate="print"/>
          <a:stretch>
            <a:fillRect/>
          </a:stretch>
        </p:blipFill>
        <p:spPr>
          <a:xfrm>
            <a:off x="5292080" y="2420888"/>
            <a:ext cx="2888885" cy="3717032"/>
          </a:xfrm>
          <a:prstGeom prst="rect">
            <a:avLst/>
          </a:prstGeom>
        </p:spPr>
      </p:pic>
      <p:sp>
        <p:nvSpPr>
          <p:cNvPr id="8" name="TextBox 7"/>
          <p:cNvSpPr txBox="1"/>
          <p:nvPr/>
        </p:nvSpPr>
        <p:spPr>
          <a:xfrm>
            <a:off x="539552" y="1052736"/>
            <a:ext cx="3791423" cy="523220"/>
          </a:xfrm>
          <a:prstGeom prst="rect">
            <a:avLst/>
          </a:prstGeom>
          <a:noFill/>
        </p:spPr>
        <p:txBody>
          <a:bodyPr wrap="none" rtlCol="0">
            <a:spAutoFit/>
          </a:bodyPr>
          <a:lstStyle/>
          <a:p>
            <a:r>
              <a:rPr lang="zh-CN" altLang="en-US" sz="2800" b="1" dirty="0">
                <a:solidFill>
                  <a:schemeClr val="accent5"/>
                </a:solidFill>
              </a:rPr>
              <a:t>什么</a:t>
            </a:r>
            <a:r>
              <a:rPr lang="zh-CN" altLang="en-US" sz="2800" b="1" dirty="0" smtClean="0">
                <a:solidFill>
                  <a:schemeClr val="accent5"/>
                </a:solidFill>
              </a:rPr>
              <a:t>是上呼吸道感染？</a:t>
            </a:r>
            <a:endParaRPr lang="zh-CN" altLang="en-US" sz="2800" b="1" dirty="0">
              <a:solidFill>
                <a:schemeClr val="accent5"/>
              </a:solidFill>
            </a:endParaRPr>
          </a:p>
        </p:txBody>
      </p:sp>
      <p:sp>
        <p:nvSpPr>
          <p:cNvPr id="10" name="矩形 9"/>
          <p:cNvSpPr/>
          <p:nvPr/>
        </p:nvSpPr>
        <p:spPr>
          <a:xfrm>
            <a:off x="755576" y="2060848"/>
            <a:ext cx="4176464" cy="4247317"/>
          </a:xfrm>
          <a:prstGeom prst="rect">
            <a:avLst/>
          </a:prstGeom>
        </p:spPr>
        <p:txBody>
          <a:bodyPr wrap="square">
            <a:spAutoFit/>
          </a:bodyPr>
          <a:lstStyle/>
          <a:p>
            <a:pPr>
              <a:buFont typeface="Wingdings" panose="05000000000000000000" pitchFamily="2" charset="2"/>
              <a:buChar char="Ø"/>
            </a:pPr>
            <a:r>
              <a:rPr lang="zh-CN" altLang="en-US" dirty="0"/>
              <a:t>包括鼻腔、咽或喉部急性炎症的</a:t>
            </a:r>
            <a:r>
              <a:rPr lang="zh-CN" altLang="en-US" dirty="0" smtClean="0"/>
              <a:t>总称；主要可分为</a:t>
            </a:r>
            <a:r>
              <a:rPr lang="zh-CN" altLang="en-US" dirty="0" smtClean="0">
                <a:solidFill>
                  <a:srgbClr val="FF0000"/>
                </a:solidFill>
              </a:rPr>
              <a:t>普通感冒</a:t>
            </a:r>
            <a:r>
              <a:rPr lang="zh-CN" altLang="en-US" dirty="0" smtClean="0"/>
              <a:t>、</a:t>
            </a:r>
            <a:r>
              <a:rPr lang="zh-CN" altLang="en-US" dirty="0" smtClean="0">
                <a:solidFill>
                  <a:srgbClr val="FF0000"/>
                </a:solidFill>
              </a:rPr>
              <a:t>流行性感冒</a:t>
            </a:r>
            <a:r>
              <a:rPr lang="zh-CN" altLang="en-US" dirty="0" smtClean="0"/>
              <a:t>以及以咽炎为主要表现的其他上呼吸道感染（病毒性咽炎、喉炎、疱疹性咽峡炎、咽结膜热、细菌性咽</a:t>
            </a:r>
            <a:r>
              <a:rPr lang="en-US" altLang="zh-CN" dirty="0" smtClean="0"/>
              <a:t>-</a:t>
            </a:r>
            <a:r>
              <a:rPr lang="zh-CN" altLang="en-US" dirty="0" smtClean="0"/>
              <a:t>扁桃体炎等）</a:t>
            </a:r>
            <a:endParaRPr lang="en-US" altLang="zh-CN" dirty="0" smtClean="0"/>
          </a:p>
          <a:p>
            <a:pPr>
              <a:buFont typeface="Wingdings" panose="05000000000000000000" pitchFamily="2" charset="2"/>
              <a:buChar char="Ø"/>
            </a:pPr>
            <a:endParaRPr lang="en-US" altLang="zh-CN" dirty="0"/>
          </a:p>
          <a:p>
            <a:pPr>
              <a:buFont typeface="Wingdings" panose="05000000000000000000" pitchFamily="2" charset="2"/>
              <a:buChar char="Ø"/>
            </a:pPr>
            <a:r>
              <a:rPr lang="zh-CN" altLang="en-US" dirty="0" smtClean="0"/>
              <a:t>是</a:t>
            </a:r>
            <a:r>
              <a:rPr lang="zh-CN" altLang="en-US" dirty="0" smtClean="0">
                <a:solidFill>
                  <a:srgbClr val="FF0000"/>
                </a:solidFill>
              </a:rPr>
              <a:t>最常见</a:t>
            </a:r>
            <a:r>
              <a:rPr lang="zh-CN" altLang="en-US" dirty="0" smtClean="0"/>
              <a:t>的多发感染性疾病，可引起局部流行甚至世界范围内大流行；</a:t>
            </a:r>
            <a:endParaRPr lang="en-US" altLang="zh-CN" dirty="0" smtClean="0"/>
          </a:p>
          <a:p>
            <a:pPr>
              <a:buFont typeface="Wingdings" panose="05000000000000000000" pitchFamily="2" charset="2"/>
              <a:buChar char="Ø"/>
            </a:pPr>
            <a:endParaRPr lang="en-US" altLang="zh-CN" dirty="0"/>
          </a:p>
          <a:p>
            <a:pPr>
              <a:buFont typeface="Wingdings" panose="05000000000000000000" pitchFamily="2" charset="2"/>
              <a:buChar char="Ø"/>
            </a:pPr>
            <a:r>
              <a:rPr lang="zh-CN" altLang="en-US" dirty="0" smtClean="0"/>
              <a:t>由于病毒、细菌、支原体等病原微生物侵入机体造成呼吸道感染；</a:t>
            </a:r>
            <a:endParaRPr lang="en-US" altLang="zh-CN" dirty="0" smtClean="0"/>
          </a:p>
          <a:p>
            <a:pPr>
              <a:buFont typeface="Wingdings" panose="05000000000000000000" pitchFamily="2" charset="2"/>
              <a:buChar char="Ø"/>
            </a:pPr>
            <a:endParaRPr lang="en-US" altLang="zh-CN" dirty="0" smtClean="0"/>
          </a:p>
          <a:p>
            <a:pPr>
              <a:buFont typeface="Wingdings" panose="05000000000000000000" pitchFamily="2" charset="2"/>
              <a:buChar char="Ø"/>
            </a:pPr>
            <a:r>
              <a:rPr lang="zh-CN" altLang="en-US" dirty="0" smtClean="0"/>
              <a:t>与患者的免疫系统功能下降，环境因素及机体部分维生素缺乏等有关。</a:t>
            </a:r>
          </a:p>
          <a:p>
            <a:pPr>
              <a:buFont typeface="Wingdings" panose="05000000000000000000" pitchFamily="2" charset="2"/>
              <a:buChar char="Ø"/>
            </a:pPr>
            <a:endParaRPr lang="zh-CN" altLang="en-US" dirty="0" smtClean="0"/>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7" name="TextBox 19"/>
          <p:cNvSpPr txBox="1">
            <a:spLocks noChangeArrowheads="1"/>
          </p:cNvSpPr>
          <p:nvPr/>
        </p:nvSpPr>
        <p:spPr bwMode="auto">
          <a:xfrm>
            <a:off x="4211960" y="5517232"/>
            <a:ext cx="37444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sz="1400" dirty="0" smtClean="0">
                <a:solidFill>
                  <a:schemeClr val="accent3">
                    <a:lumMod val="75000"/>
                  </a:schemeClr>
                </a:solidFill>
              </a:rPr>
              <a:t>冠状病毒和流感病毒等重症呼吸道病毒变异、重组加快，加大了病毒检测和控制的困难，大规模、跨种族的传播严重威胁人类健康。</a:t>
            </a:r>
            <a:endParaRPr lang="zh-CN" altLang="en-US" sz="1400" dirty="0">
              <a:solidFill>
                <a:schemeClr val="accent3">
                  <a:lumMod val="75000"/>
                </a:schemeClr>
              </a:solidFill>
            </a:endParaRPr>
          </a:p>
        </p:txBody>
      </p:sp>
      <p:sp>
        <p:nvSpPr>
          <p:cNvPr id="8" name="TextBox 19"/>
          <p:cNvSpPr txBox="1">
            <a:spLocks noChangeArrowheads="1"/>
          </p:cNvSpPr>
          <p:nvPr/>
        </p:nvSpPr>
        <p:spPr bwMode="auto">
          <a:xfrm>
            <a:off x="4843098" y="3213557"/>
            <a:ext cx="3600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lvl="0" eaLnBrk="1" hangingPunct="1">
              <a:spcBef>
                <a:spcPct val="0"/>
              </a:spcBef>
              <a:buNone/>
              <a:defRPr/>
            </a:pPr>
            <a:r>
              <a:rPr lang="zh-CN" altLang="en-US" sz="1400" dirty="0" smtClean="0">
                <a:solidFill>
                  <a:schemeClr val="accent3">
                    <a:lumMod val="75000"/>
                  </a:schemeClr>
                </a:solidFill>
              </a:rPr>
              <a:t>可诱发慢性病急性加重，包括心脏病、哮喘糖尿病等，对有基础心肺疾病和老年人患者存在着极大的威胁，经常性地引发死亡。</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anose="020B0503020204020204" pitchFamily="34" charset="-122"/>
              <a:cs typeface="+mn-ea"/>
              <a:sym typeface="+mn-lt"/>
            </a:endParaRPr>
          </a:p>
        </p:txBody>
      </p:sp>
      <p:sp>
        <p:nvSpPr>
          <p:cNvPr id="9" name="TextBox 19"/>
          <p:cNvSpPr txBox="1">
            <a:spLocks noChangeArrowheads="1"/>
          </p:cNvSpPr>
          <p:nvPr/>
        </p:nvSpPr>
        <p:spPr bwMode="auto">
          <a:xfrm>
            <a:off x="4195026" y="2132856"/>
            <a:ext cx="33843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sz="1400" dirty="0" smtClean="0">
                <a:solidFill>
                  <a:srgbClr val="006600"/>
                </a:solidFill>
              </a:rPr>
              <a:t>上感可导致多种多种严重并发症，急性中耳炎最常见，其他还包括肺炎、脑膜炎、急性心肌炎、肾炎、风湿热等。</a:t>
            </a:r>
            <a:endParaRPr lang="en-US" altLang="zh-CN" sz="1400" dirty="0" smtClean="0">
              <a:solidFill>
                <a:srgbClr val="006600"/>
              </a:solidFill>
            </a:endParaRPr>
          </a:p>
        </p:txBody>
      </p:sp>
      <p:sp>
        <p:nvSpPr>
          <p:cNvPr id="10" name="TextBox 19"/>
          <p:cNvSpPr txBox="1">
            <a:spLocks noChangeArrowheads="1"/>
          </p:cNvSpPr>
          <p:nvPr/>
        </p:nvSpPr>
        <p:spPr bwMode="auto">
          <a:xfrm>
            <a:off x="4843098" y="4437112"/>
            <a:ext cx="352839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buNone/>
            </a:pPr>
            <a:r>
              <a:rPr lang="zh-CN" altLang="en-US" sz="1400" dirty="0" smtClean="0">
                <a:solidFill>
                  <a:srgbClr val="006600"/>
                </a:solidFill>
              </a:rPr>
              <a:t>发病率很高。小儿反复感冒可导致营养不良，肺功能降低甚至生长发育落后等直接或间接后果。</a:t>
            </a:r>
            <a:endParaRPr lang="en-US" altLang="zh-CN" sz="1400" dirty="0" smtClean="0">
              <a:solidFill>
                <a:srgbClr val="006600"/>
              </a:solidFill>
            </a:endParaRPr>
          </a:p>
        </p:txBody>
      </p:sp>
      <p:grpSp>
        <p:nvGrpSpPr>
          <p:cNvPr id="2" name="组合 10"/>
          <p:cNvGrpSpPr/>
          <p:nvPr/>
        </p:nvGrpSpPr>
        <p:grpSpPr>
          <a:xfrm>
            <a:off x="882658" y="2492896"/>
            <a:ext cx="3464851" cy="3312368"/>
            <a:chOff x="1284727" y="1484783"/>
            <a:chExt cx="4143657" cy="3960441"/>
          </a:xfrm>
        </p:grpSpPr>
        <p:sp>
          <p:nvSpPr>
            <p:cNvPr id="12" name="Oval 6"/>
            <p:cNvSpPr>
              <a:spLocks noChangeArrowheads="1"/>
            </p:cNvSpPr>
            <p:nvPr/>
          </p:nvSpPr>
          <p:spPr bwMode="auto">
            <a:xfrm>
              <a:off x="1284727" y="1484783"/>
              <a:ext cx="3959189" cy="3960441"/>
            </a:xfrm>
            <a:prstGeom prst="ellipse">
              <a:avLst/>
            </a:prstGeom>
            <a:noFill/>
            <a:ln w="9">
              <a:solidFill>
                <a:srgbClr val="977201"/>
              </a:solidFill>
              <a:prstDash val="dash"/>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800" b="1" i="0" u="none" strike="noStrike" kern="0" cap="none" spc="0" normalizeH="0" baseline="0" noProof="0">
                <a:ln>
                  <a:noFill/>
                </a:ln>
                <a:solidFill>
                  <a:srgbClr val="0C0C0C"/>
                </a:solidFill>
                <a:effectLst/>
                <a:uLnTx/>
                <a:uFillTx/>
                <a:latin typeface="微软雅黑" panose="020B0503020204020204" pitchFamily="34" charset="-122"/>
                <a:cs typeface="+mn-ea"/>
                <a:sym typeface="+mn-lt"/>
              </a:endParaRPr>
            </a:p>
          </p:txBody>
        </p:sp>
        <p:sp>
          <p:nvSpPr>
            <p:cNvPr id="13" name="Oval 10"/>
            <p:cNvSpPr>
              <a:spLocks noChangeArrowheads="1"/>
            </p:cNvSpPr>
            <p:nvPr/>
          </p:nvSpPr>
          <p:spPr bwMode="auto">
            <a:xfrm>
              <a:off x="4212645" y="1626012"/>
              <a:ext cx="461449" cy="461447"/>
            </a:xfrm>
            <a:prstGeom prst="ellipse">
              <a:avLst/>
            </a:prstGeom>
            <a:solidFill>
              <a:srgbClr val="0066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rPr>
                <a:t>1</a:t>
              </a:r>
              <a:endPar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endParaRPr>
            </a:p>
          </p:txBody>
        </p:sp>
        <p:sp>
          <p:nvSpPr>
            <p:cNvPr id="14" name="Oval 12"/>
            <p:cNvSpPr>
              <a:spLocks noChangeArrowheads="1"/>
            </p:cNvSpPr>
            <p:nvPr/>
          </p:nvSpPr>
          <p:spPr bwMode="auto">
            <a:xfrm>
              <a:off x="4298760" y="4811584"/>
              <a:ext cx="462698" cy="461447"/>
            </a:xfrm>
            <a:prstGeom prst="ellipse">
              <a:avLst/>
            </a:prstGeom>
            <a:solidFill>
              <a:schemeClr val="accent3">
                <a:lumMod val="75000"/>
              </a:schemeClr>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rPr>
                <a:t>4</a:t>
              </a:r>
              <a:endPar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endParaRPr>
            </a:p>
          </p:txBody>
        </p:sp>
        <p:sp>
          <p:nvSpPr>
            <p:cNvPr id="15" name="Oval 13"/>
            <p:cNvSpPr>
              <a:spLocks noChangeArrowheads="1"/>
            </p:cNvSpPr>
            <p:nvPr/>
          </p:nvSpPr>
          <p:spPr bwMode="auto">
            <a:xfrm>
              <a:off x="4938837" y="2573667"/>
              <a:ext cx="462698" cy="461447"/>
            </a:xfrm>
            <a:prstGeom prst="ellipse">
              <a:avLst/>
            </a:prstGeom>
            <a:solidFill>
              <a:schemeClr val="accent3">
                <a:lumMod val="75000"/>
              </a:schemeClr>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rPr>
                <a:t>2</a:t>
              </a:r>
              <a:endPar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endParaRPr>
            </a:p>
          </p:txBody>
        </p:sp>
        <p:sp>
          <p:nvSpPr>
            <p:cNvPr id="16" name="Oval 14"/>
            <p:cNvSpPr>
              <a:spLocks noChangeArrowheads="1"/>
            </p:cNvSpPr>
            <p:nvPr/>
          </p:nvSpPr>
          <p:spPr bwMode="auto">
            <a:xfrm>
              <a:off x="4966935" y="3798673"/>
              <a:ext cx="461449" cy="461447"/>
            </a:xfrm>
            <a:prstGeom prst="ellipse">
              <a:avLst/>
            </a:prstGeom>
            <a:solidFill>
              <a:srgbClr val="0066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en-US" altLang="zh-CN"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rPr>
                <a:t>3</a:t>
              </a:r>
              <a:endPar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cs typeface="+mn-ea"/>
                <a:sym typeface="+mn-lt"/>
              </a:endParaRPr>
            </a:p>
          </p:txBody>
        </p:sp>
        <p:sp>
          <p:nvSpPr>
            <p:cNvPr id="17" name="Oval 7"/>
            <p:cNvSpPr>
              <a:spLocks noChangeArrowheads="1"/>
            </p:cNvSpPr>
            <p:nvPr/>
          </p:nvSpPr>
          <p:spPr bwMode="auto">
            <a:xfrm>
              <a:off x="1518013" y="1707866"/>
              <a:ext cx="3507748" cy="3505246"/>
            </a:xfrm>
            <a:prstGeom prst="ellipse">
              <a:avLst/>
            </a:prstGeom>
            <a:solidFill>
              <a:schemeClr val="accent3">
                <a:lumMod val="75000"/>
                <a:alpha val="52000"/>
              </a:schemeClr>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defRPr/>
              </a:pPr>
              <a:endParaRPr kumimoji="0" lang="zh-CN" altLang="en-US" sz="1800" b="1" i="0" u="none" strike="noStrike" kern="0" cap="none" spc="0" normalizeH="0" baseline="0" noProof="0">
                <a:ln>
                  <a:noFill/>
                </a:ln>
                <a:solidFill>
                  <a:srgbClr val="0C0C0C"/>
                </a:solidFill>
                <a:effectLst/>
                <a:uLnTx/>
                <a:uFillTx/>
                <a:latin typeface="微软雅黑" panose="020B0503020204020204" pitchFamily="34" charset="-122"/>
                <a:cs typeface="+mn-ea"/>
                <a:sym typeface="+mn-lt"/>
              </a:endParaRPr>
            </a:p>
          </p:txBody>
        </p:sp>
        <p:pic>
          <p:nvPicPr>
            <p:cNvPr id="18" name="Picture 2" descr="“upper respiratory tract infection etiology”的图片搜索结果"/>
            <p:cNvPicPr>
              <a:picLocks noChangeAspect="1" noChangeArrowheads="1"/>
            </p:cNvPicPr>
            <p:nvPr/>
          </p:nvPicPr>
          <p:blipFill>
            <a:blip r:embed="rId3" cstate="print"/>
            <a:srcRect l="10961"/>
            <a:stretch>
              <a:fillRect/>
            </a:stretch>
          </p:blipFill>
          <p:spPr bwMode="auto">
            <a:xfrm>
              <a:off x="1869564" y="2008245"/>
              <a:ext cx="2808312" cy="293863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19" name="矩形 18"/>
          <p:cNvSpPr/>
          <p:nvPr/>
        </p:nvSpPr>
        <p:spPr>
          <a:xfrm>
            <a:off x="775924" y="1196752"/>
            <a:ext cx="3416320" cy="523220"/>
          </a:xfrm>
          <a:prstGeom prst="rect">
            <a:avLst/>
          </a:prstGeom>
        </p:spPr>
        <p:txBody>
          <a:bodyPr wrap="none">
            <a:spAutoFit/>
          </a:bodyPr>
          <a:lstStyle/>
          <a:p>
            <a:r>
              <a:rPr lang="zh-CN" altLang="en-US" sz="2800" b="1" dirty="0" smtClean="0">
                <a:solidFill>
                  <a:schemeClr val="accent5"/>
                </a:solidFill>
                <a:latin typeface="微软雅黑" panose="020B0503020204020204" pitchFamily="34" charset="-122"/>
                <a:ea typeface="微软雅黑" panose="020B0503020204020204" pitchFamily="34" charset="-122"/>
              </a:rPr>
              <a:t>上呼吸道感染的危害</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0"/>
          <p:cNvGrpSpPr/>
          <p:nvPr/>
        </p:nvGrpSpPr>
        <p:grpSpPr>
          <a:xfrm>
            <a:off x="1156970" y="1627293"/>
            <a:ext cx="3514090" cy="4097867"/>
            <a:chOff x="2987824" y="1916832"/>
            <a:chExt cx="3312368" cy="2448272"/>
          </a:xfrm>
        </p:grpSpPr>
        <p:graphicFrame>
          <p:nvGraphicFramePr>
            <p:cNvPr id="22" name="图表 21"/>
            <p:cNvGraphicFramePr/>
            <p:nvPr/>
          </p:nvGraphicFramePr>
          <p:xfrm>
            <a:off x="2987824" y="1916832"/>
            <a:ext cx="3312368" cy="2448272"/>
          </p:xfrm>
          <a:graphic>
            <a:graphicData uri="http://schemas.openxmlformats.org/drawingml/2006/chart">
              <c:chart xmlns:c="http://schemas.openxmlformats.org/drawingml/2006/chart" xmlns:r="http://schemas.openxmlformats.org/officeDocument/2006/relationships" r:id="rId3"/>
            </a:graphicData>
          </a:graphic>
        </p:graphicFrame>
        <p:sp>
          <p:nvSpPr>
            <p:cNvPr id="23" name="椭圆 22"/>
            <p:cNvSpPr/>
            <p:nvPr/>
          </p:nvSpPr>
          <p:spPr>
            <a:xfrm>
              <a:off x="3915461" y="2403954"/>
              <a:ext cx="1474028" cy="1478300"/>
            </a:xfrm>
            <a:prstGeom prst="ellipse">
              <a:avLst/>
            </a:prstGeom>
            <a:solidFill>
              <a:srgbClr val="F8F8F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50" dirty="0" smtClean="0">
                  <a:cs typeface="+mn-ea"/>
                  <a:sym typeface="+mn-lt"/>
                </a:rPr>
                <a:t>0000</a:t>
              </a:r>
              <a:endParaRPr lang="zh-CN" altLang="en-US" sz="1350" dirty="0">
                <a:cs typeface="+mn-ea"/>
                <a:sym typeface="+mn-lt"/>
              </a:endParaRPr>
            </a:p>
          </p:txBody>
        </p:sp>
      </p:grpSp>
      <p:sp>
        <p:nvSpPr>
          <p:cNvPr id="30" name="TextBox 29"/>
          <p:cNvSpPr txBox="1"/>
          <p:nvPr/>
        </p:nvSpPr>
        <p:spPr>
          <a:xfrm>
            <a:off x="4260215" y="2881207"/>
            <a:ext cx="789940" cy="415498"/>
          </a:xfrm>
          <a:prstGeom prst="rect">
            <a:avLst/>
          </a:prstGeom>
          <a:noFill/>
        </p:spPr>
        <p:txBody>
          <a:bodyPr wrap="square" rtlCol="0">
            <a:spAutoFit/>
          </a:bodyPr>
          <a:lstStyle/>
          <a:p>
            <a:pPr algn="ctr"/>
            <a:r>
              <a:rPr lang="en-US" altLang="zh-CN" sz="1050" dirty="0" smtClean="0">
                <a:cs typeface="+mn-ea"/>
                <a:sym typeface="+mn-lt"/>
              </a:rPr>
              <a:t>30-50%</a:t>
            </a:r>
          </a:p>
          <a:p>
            <a:pPr algn="ctr"/>
            <a:r>
              <a:rPr lang="zh-CN" altLang="en-US" sz="1050" dirty="0" smtClean="0">
                <a:cs typeface="+mn-ea"/>
                <a:sym typeface="+mn-lt"/>
              </a:rPr>
              <a:t>鼻病毒</a:t>
            </a:r>
            <a:endParaRPr lang="zh-CN" altLang="en-US" sz="1050" dirty="0">
              <a:cs typeface="+mn-ea"/>
              <a:sym typeface="+mn-lt"/>
            </a:endParaRPr>
          </a:p>
        </p:txBody>
      </p:sp>
      <p:sp>
        <p:nvSpPr>
          <p:cNvPr id="32" name="TextBox 31"/>
          <p:cNvSpPr txBox="1"/>
          <p:nvPr/>
        </p:nvSpPr>
        <p:spPr>
          <a:xfrm>
            <a:off x="2291034" y="5524036"/>
            <a:ext cx="723275" cy="415498"/>
          </a:xfrm>
          <a:prstGeom prst="rect">
            <a:avLst/>
          </a:prstGeom>
          <a:noFill/>
        </p:spPr>
        <p:txBody>
          <a:bodyPr wrap="none" rtlCol="0">
            <a:spAutoFit/>
          </a:bodyPr>
          <a:lstStyle/>
          <a:p>
            <a:pPr algn="ctr"/>
            <a:r>
              <a:rPr lang="en-US" altLang="zh-CN" sz="1050" dirty="0" smtClean="0">
                <a:cs typeface="+mn-ea"/>
                <a:sym typeface="+mn-lt"/>
              </a:rPr>
              <a:t>10-15%</a:t>
            </a:r>
          </a:p>
          <a:p>
            <a:pPr algn="ctr"/>
            <a:r>
              <a:rPr lang="zh-CN" altLang="en-US" sz="1050" dirty="0" smtClean="0">
                <a:cs typeface="+mn-ea"/>
                <a:sym typeface="+mn-lt"/>
              </a:rPr>
              <a:t>冠状病毒</a:t>
            </a:r>
            <a:endParaRPr lang="zh-CN" altLang="en-US" sz="1050" dirty="0">
              <a:cs typeface="+mn-ea"/>
              <a:sym typeface="+mn-lt"/>
            </a:endParaRPr>
          </a:p>
        </p:txBody>
      </p:sp>
      <p:sp>
        <p:nvSpPr>
          <p:cNvPr id="4" name="TextBox 32"/>
          <p:cNvSpPr txBox="1"/>
          <p:nvPr/>
        </p:nvSpPr>
        <p:spPr>
          <a:xfrm>
            <a:off x="949325" y="4648200"/>
            <a:ext cx="929640" cy="415498"/>
          </a:xfrm>
          <a:prstGeom prst="rect">
            <a:avLst/>
          </a:prstGeom>
          <a:noFill/>
        </p:spPr>
        <p:txBody>
          <a:bodyPr wrap="square" rtlCol="0">
            <a:spAutoFit/>
          </a:bodyPr>
          <a:lstStyle/>
          <a:p>
            <a:pPr algn="ctr"/>
            <a:r>
              <a:rPr lang="en-US" altLang="zh-CN" sz="1050" dirty="0" smtClean="0">
                <a:cs typeface="+mn-ea"/>
                <a:sym typeface="+mn-lt"/>
              </a:rPr>
              <a:t>5-15%</a:t>
            </a:r>
          </a:p>
          <a:p>
            <a:pPr algn="ctr"/>
            <a:r>
              <a:rPr lang="zh-CN" altLang="en-US" sz="1050" dirty="0" smtClean="0">
                <a:cs typeface="+mn-ea"/>
                <a:sym typeface="+mn-lt"/>
              </a:rPr>
              <a:t>流感病毒</a:t>
            </a:r>
            <a:endParaRPr lang="zh-CN" altLang="en-US" sz="1050" dirty="0">
              <a:cs typeface="+mn-ea"/>
              <a:sym typeface="+mn-lt"/>
            </a:endParaRPr>
          </a:p>
        </p:txBody>
      </p:sp>
      <p:sp>
        <p:nvSpPr>
          <p:cNvPr id="5" name="TextBox 33"/>
          <p:cNvSpPr txBox="1"/>
          <p:nvPr/>
        </p:nvSpPr>
        <p:spPr>
          <a:xfrm>
            <a:off x="179512" y="3717032"/>
            <a:ext cx="1194558" cy="415498"/>
          </a:xfrm>
          <a:prstGeom prst="rect">
            <a:avLst/>
          </a:prstGeom>
          <a:noFill/>
        </p:spPr>
        <p:txBody>
          <a:bodyPr wrap="none" rtlCol="0">
            <a:spAutoFit/>
          </a:bodyPr>
          <a:lstStyle/>
          <a:p>
            <a:pPr algn="ctr"/>
            <a:r>
              <a:rPr lang="en-US" altLang="zh-CN" sz="1050" dirty="0" smtClean="0">
                <a:cs typeface="+mn-ea"/>
                <a:sym typeface="+mn-lt"/>
              </a:rPr>
              <a:t>5%</a:t>
            </a:r>
          </a:p>
          <a:p>
            <a:pPr algn="ctr"/>
            <a:r>
              <a:rPr lang="zh-CN" altLang="en-US" sz="1050" dirty="0" smtClean="0">
                <a:cs typeface="+mn-ea"/>
                <a:sym typeface="+mn-lt"/>
              </a:rPr>
              <a:t>肠道病毒</a:t>
            </a:r>
            <a:r>
              <a:rPr lang="en-US" altLang="zh-CN" sz="1050" dirty="0" smtClean="0">
                <a:cs typeface="+mn-ea"/>
                <a:sym typeface="+mn-lt"/>
              </a:rPr>
              <a:t>+</a:t>
            </a:r>
            <a:r>
              <a:rPr lang="zh-CN" altLang="en-US" sz="1050" dirty="0" smtClean="0">
                <a:cs typeface="+mn-ea"/>
                <a:sym typeface="+mn-lt"/>
              </a:rPr>
              <a:t>腺病毒</a:t>
            </a:r>
            <a:endParaRPr lang="zh-CN" altLang="en-US" sz="1050" dirty="0">
              <a:cs typeface="+mn-ea"/>
              <a:sym typeface="+mn-lt"/>
            </a:endParaRPr>
          </a:p>
        </p:txBody>
      </p:sp>
      <p:sp>
        <p:nvSpPr>
          <p:cNvPr id="7" name="TextBox 34"/>
          <p:cNvSpPr txBox="1"/>
          <p:nvPr/>
        </p:nvSpPr>
        <p:spPr>
          <a:xfrm>
            <a:off x="107504" y="3140968"/>
            <a:ext cx="1398746" cy="415498"/>
          </a:xfrm>
          <a:prstGeom prst="rect">
            <a:avLst/>
          </a:prstGeom>
          <a:noFill/>
        </p:spPr>
        <p:txBody>
          <a:bodyPr wrap="square" rtlCol="0">
            <a:spAutoFit/>
          </a:bodyPr>
          <a:lstStyle/>
          <a:p>
            <a:pPr algn="ctr"/>
            <a:r>
              <a:rPr lang="en-US" altLang="zh-CN" sz="1050" dirty="0" smtClean="0">
                <a:cs typeface="+mn-ea"/>
                <a:sym typeface="+mn-lt"/>
              </a:rPr>
              <a:t>&lt;5%</a:t>
            </a:r>
          </a:p>
          <a:p>
            <a:pPr algn="ctr"/>
            <a:r>
              <a:rPr lang="zh-CN" altLang="en-US" sz="1050" dirty="0" smtClean="0">
                <a:cs typeface="+mn-ea"/>
                <a:sym typeface="+mn-lt"/>
              </a:rPr>
              <a:t>呼吸道合胞病毒</a:t>
            </a:r>
            <a:endParaRPr lang="zh-CN" altLang="en-US" sz="1050" dirty="0">
              <a:cs typeface="+mn-ea"/>
              <a:sym typeface="+mn-lt"/>
            </a:endParaRPr>
          </a:p>
        </p:txBody>
      </p:sp>
      <p:sp>
        <p:nvSpPr>
          <p:cNvPr id="8" name="TextBox 35"/>
          <p:cNvSpPr txBox="1"/>
          <p:nvPr/>
        </p:nvSpPr>
        <p:spPr>
          <a:xfrm>
            <a:off x="987884" y="1628517"/>
            <a:ext cx="992579" cy="577081"/>
          </a:xfrm>
          <a:prstGeom prst="rect">
            <a:avLst/>
          </a:prstGeom>
          <a:noFill/>
        </p:spPr>
        <p:txBody>
          <a:bodyPr wrap="none" rtlCol="0">
            <a:spAutoFit/>
          </a:bodyPr>
          <a:lstStyle/>
          <a:p>
            <a:pPr algn="ctr"/>
            <a:r>
              <a:rPr lang="en-US" altLang="zh-CN" sz="1050" dirty="0" smtClean="0">
                <a:cs typeface="+mn-ea"/>
                <a:sym typeface="+mn-lt"/>
              </a:rPr>
              <a:t>10-40%</a:t>
            </a:r>
          </a:p>
          <a:p>
            <a:pPr algn="ctr"/>
            <a:r>
              <a:rPr lang="zh-CN" altLang="en-US" sz="1050" dirty="0" smtClean="0">
                <a:cs typeface="+mn-ea"/>
                <a:sym typeface="+mn-lt"/>
              </a:rPr>
              <a:t>人偏肺病毒等</a:t>
            </a:r>
            <a:endParaRPr lang="en-US" altLang="zh-CN" sz="1050" dirty="0" smtClean="0">
              <a:cs typeface="+mn-ea"/>
              <a:sym typeface="+mn-lt"/>
            </a:endParaRPr>
          </a:p>
          <a:p>
            <a:pPr algn="ctr"/>
            <a:r>
              <a:rPr lang="zh-CN" altLang="en-US" sz="1050" dirty="0" smtClean="0">
                <a:cs typeface="+mn-ea"/>
                <a:sym typeface="+mn-lt"/>
              </a:rPr>
              <a:t>其他病原体</a:t>
            </a:r>
            <a:endParaRPr lang="zh-CN" altLang="en-US" sz="1050" dirty="0">
              <a:cs typeface="+mn-ea"/>
              <a:sym typeface="+mn-lt"/>
            </a:endParaRPr>
          </a:p>
        </p:txBody>
      </p:sp>
      <p:grpSp>
        <p:nvGrpSpPr>
          <p:cNvPr id="6" name="组合 31"/>
          <p:cNvGrpSpPr/>
          <p:nvPr/>
        </p:nvGrpSpPr>
        <p:grpSpPr bwMode="auto">
          <a:xfrm>
            <a:off x="5757956" y="2391650"/>
            <a:ext cx="2483644" cy="2136330"/>
            <a:chOff x="5004048" y="838356"/>
            <a:chExt cx="3312368" cy="2132813"/>
          </a:xfrm>
        </p:grpSpPr>
        <p:sp>
          <p:nvSpPr>
            <p:cNvPr id="5132" name="TextBox 27"/>
            <p:cNvSpPr txBox="1">
              <a:spLocks noChangeArrowheads="1"/>
            </p:cNvSpPr>
            <p:nvPr/>
          </p:nvSpPr>
          <p:spPr bwMode="auto">
            <a:xfrm>
              <a:off x="5004048" y="1772816"/>
              <a:ext cx="3312368" cy="1198353"/>
            </a:xfrm>
            <a:prstGeom prst="rect">
              <a:avLst/>
            </a:prstGeom>
            <a:noFill/>
            <a:ln w="9525">
              <a:noFill/>
              <a:miter lim="800000"/>
            </a:ln>
          </p:spPr>
          <p:txBody>
            <a:bodyPr>
              <a:spAutoFit/>
            </a:bodyPr>
            <a:lstStyle/>
            <a:p>
              <a:r>
                <a:rPr lang="zh-CN" altLang="en-US" b="1">
                  <a:cs typeface="+mn-ea"/>
                  <a:sym typeface="+mn-lt"/>
                </a:rPr>
                <a:t>     </a:t>
              </a:r>
              <a:endParaRPr lang="en-US" altLang="zh-CN" sz="1350" b="1">
                <a:cs typeface="+mn-ea"/>
                <a:sym typeface="+mn-lt"/>
              </a:endParaRPr>
            </a:p>
            <a:p>
              <a:endParaRPr lang="en-US" altLang="zh-CN" sz="1350" b="1">
                <a:cs typeface="+mn-ea"/>
                <a:sym typeface="+mn-lt"/>
              </a:endParaRPr>
            </a:p>
            <a:p>
              <a:endParaRPr lang="en-US" altLang="zh-CN" sz="1350" b="1">
                <a:cs typeface="+mn-ea"/>
                <a:sym typeface="+mn-lt"/>
              </a:endParaRPr>
            </a:p>
            <a:p>
              <a:endParaRPr lang="zh-CN" altLang="en-US" sz="1350" b="1">
                <a:cs typeface="+mn-ea"/>
                <a:sym typeface="+mn-lt"/>
              </a:endParaRPr>
            </a:p>
            <a:p>
              <a:endParaRPr lang="zh-CN" altLang="en-US" sz="1350">
                <a:cs typeface="+mn-ea"/>
                <a:sym typeface="+mn-lt"/>
              </a:endParaRPr>
            </a:p>
          </p:txBody>
        </p:sp>
        <p:sp>
          <p:nvSpPr>
            <p:cNvPr id="5133" name="矩形 21"/>
            <p:cNvSpPr>
              <a:spLocks noChangeArrowheads="1"/>
            </p:cNvSpPr>
            <p:nvPr/>
          </p:nvSpPr>
          <p:spPr bwMode="auto">
            <a:xfrm>
              <a:off x="5076056" y="838356"/>
              <a:ext cx="3185486" cy="299588"/>
            </a:xfrm>
            <a:prstGeom prst="rect">
              <a:avLst/>
            </a:prstGeom>
            <a:noFill/>
            <a:ln w="9525">
              <a:noFill/>
              <a:miter lim="800000"/>
            </a:ln>
          </p:spPr>
          <p:txBody>
            <a:bodyPr>
              <a:spAutoFit/>
            </a:bodyPr>
            <a:lstStyle/>
            <a:p>
              <a:endParaRPr lang="en-US" altLang="zh-CN" sz="1350" b="1">
                <a:cs typeface="+mn-ea"/>
                <a:sym typeface="+mn-lt"/>
              </a:endParaRPr>
            </a:p>
          </p:txBody>
        </p:sp>
      </p:grpSp>
      <p:sp>
        <p:nvSpPr>
          <p:cNvPr id="5129" name="矩形 24"/>
          <p:cNvSpPr>
            <a:spLocks noChangeArrowheads="1"/>
          </p:cNvSpPr>
          <p:nvPr/>
        </p:nvSpPr>
        <p:spPr bwMode="auto">
          <a:xfrm>
            <a:off x="5107305" y="1443145"/>
            <a:ext cx="3188018" cy="715581"/>
          </a:xfrm>
          <a:prstGeom prst="rect">
            <a:avLst/>
          </a:prstGeom>
          <a:noFill/>
          <a:ln w="38100" cmpd="thinThick">
            <a:noFill/>
            <a:miter lim="800000"/>
          </a:ln>
        </p:spPr>
        <p:txBody>
          <a:bodyPr wrap="square">
            <a:spAutoFit/>
          </a:bodyPr>
          <a:lstStyle/>
          <a:p>
            <a:r>
              <a:rPr lang="zh-CN" altLang="en-US" sz="1350" dirty="0" smtClean="0">
                <a:cs typeface="+mn-ea"/>
                <a:sym typeface="+mn-lt"/>
              </a:rPr>
              <a:t>上呼吸道感染约</a:t>
            </a:r>
            <a:r>
              <a:rPr lang="en-US" altLang="zh-CN" sz="1350" dirty="0" smtClean="0">
                <a:cs typeface="+mn-ea"/>
                <a:sym typeface="+mn-lt"/>
              </a:rPr>
              <a:t>90%</a:t>
            </a:r>
            <a:r>
              <a:rPr lang="zh-CN" altLang="en-US" sz="1350" dirty="0" smtClean="0">
                <a:cs typeface="+mn-ea"/>
                <a:sym typeface="+mn-lt"/>
              </a:rPr>
              <a:t>原发病原体是病毒，少部分由细菌及其他病原体引起的。细菌感染多继发于病毒感染之后。</a:t>
            </a:r>
            <a:endParaRPr lang="zh-CN" altLang="en-US" sz="1350" dirty="0">
              <a:cs typeface="+mn-ea"/>
              <a:sym typeface="+mn-lt"/>
            </a:endParaRPr>
          </a:p>
        </p:txBody>
      </p:sp>
      <p:sp>
        <p:nvSpPr>
          <p:cNvPr id="26" name="矩形 25"/>
          <p:cNvSpPr/>
          <p:nvPr/>
        </p:nvSpPr>
        <p:spPr>
          <a:xfrm>
            <a:off x="5213510" y="5199805"/>
            <a:ext cx="2919889" cy="715581"/>
          </a:xfrm>
          <a:prstGeom prst="rect">
            <a:avLst/>
          </a:prstGeom>
        </p:spPr>
        <p:txBody>
          <a:bodyPr wrap="square">
            <a:spAutoFit/>
          </a:bodyPr>
          <a:lstStyle/>
          <a:p>
            <a:r>
              <a:rPr lang="zh-CN" altLang="en-US" sz="1350" dirty="0" smtClean="0">
                <a:cs typeface="+mn-ea"/>
                <a:sym typeface="+mn-lt"/>
              </a:rPr>
              <a:t>建立快速准确的检测技术正确诊断病原体，对预防和控制上呼吸道感染具有重要意义。</a:t>
            </a:r>
            <a:endParaRPr lang="zh-CN" altLang="en-US" sz="1350" dirty="0">
              <a:cs typeface="+mn-ea"/>
              <a:sym typeface="+mn-lt"/>
            </a:endParaRPr>
          </a:p>
        </p:txBody>
      </p:sp>
      <p:pic>
        <p:nvPicPr>
          <p:cNvPr id="5123" name="Picture 5"/>
          <p:cNvPicPr>
            <a:picLocks noGrp="1" noChangeAspect="1" noChangeArrowheads="1"/>
          </p:cNvPicPr>
          <p:nvPr/>
        </p:nvPicPr>
        <p:blipFill>
          <a:blip r:embed="rId4" cstate="print"/>
          <a:srcRect/>
          <a:stretch>
            <a:fillRect/>
          </a:stretch>
        </p:blipFill>
        <p:spPr>
          <a:xfrm>
            <a:off x="5254943" y="2757594"/>
            <a:ext cx="2986564" cy="2232025"/>
          </a:xfrm>
          <a:prstGeom prst="rect">
            <a:avLst/>
          </a:prstGeom>
        </p:spPr>
      </p:pic>
      <p:pic>
        <p:nvPicPr>
          <p:cNvPr id="21506" name="图片 3" descr="ampllyLOGO"/>
          <p:cNvPicPr>
            <a:picLocks noChangeAspect="1"/>
          </p:cNvPicPr>
          <p:nvPr/>
        </p:nvPicPr>
        <p:blipFill>
          <a:blip r:embed="rId5"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195736" y="1412776"/>
            <a:ext cx="4608512" cy="523220"/>
          </a:xfrm>
          <a:prstGeom prst="rect">
            <a:avLst/>
          </a:prstGeom>
          <a:noFill/>
        </p:spPr>
        <p:txBody>
          <a:bodyPr wrap="square" rtlCol="0">
            <a:spAutoFit/>
          </a:bodyPr>
          <a:lstStyle/>
          <a:p>
            <a:pPr algn="ctr"/>
            <a:r>
              <a:rPr lang="zh-CN" altLang="en-US" sz="2800" dirty="0" smtClean="0"/>
              <a:t>主要内容：</a:t>
            </a:r>
            <a:endParaRPr lang="zh-CN" altLang="en-US" sz="2800" dirty="0"/>
          </a:p>
        </p:txBody>
      </p:sp>
      <p:sp>
        <p:nvSpPr>
          <p:cNvPr id="7" name="TextBox 6"/>
          <p:cNvSpPr txBox="1"/>
          <p:nvPr/>
        </p:nvSpPr>
        <p:spPr>
          <a:xfrm>
            <a:off x="1979712" y="2420888"/>
            <a:ext cx="6264696" cy="2677656"/>
          </a:xfrm>
          <a:prstGeom prst="rect">
            <a:avLst/>
          </a:prstGeom>
          <a:noFill/>
        </p:spPr>
        <p:txBody>
          <a:bodyPr wrap="square" rtlCol="0">
            <a:spAutoFit/>
          </a:bodyPr>
          <a:lstStyle/>
          <a:p>
            <a:r>
              <a:rPr lang="en-US" altLang="zh-CN" sz="2800" dirty="0" smtClean="0"/>
              <a:t>       1</a:t>
            </a:r>
            <a:r>
              <a:rPr lang="zh-CN" altLang="en-US" sz="2800" dirty="0" smtClean="0"/>
              <a:t>、</a:t>
            </a:r>
            <a:r>
              <a:rPr lang="en-US" altLang="zh-CN" sz="2800" dirty="0" smtClean="0"/>
              <a:t>HPV</a:t>
            </a:r>
            <a:r>
              <a:rPr lang="zh-CN" altLang="en-US" sz="2800" dirty="0" smtClean="0"/>
              <a:t>与宫颈癌</a:t>
            </a:r>
            <a:endParaRPr lang="en-US" altLang="zh-CN" sz="2800" dirty="0" smtClean="0"/>
          </a:p>
          <a:p>
            <a:endParaRPr lang="en-US" altLang="zh-CN" sz="2800" dirty="0" smtClean="0"/>
          </a:p>
          <a:p>
            <a:r>
              <a:rPr lang="en-US" altLang="zh-CN" sz="2800" dirty="0" smtClean="0"/>
              <a:t>       2</a:t>
            </a:r>
            <a:r>
              <a:rPr lang="zh-CN" altLang="en-US" sz="2800" dirty="0" smtClean="0"/>
              <a:t>、上呼吸道感染简介</a:t>
            </a:r>
            <a:endParaRPr lang="en-US" altLang="zh-CN" sz="2800" dirty="0" smtClean="0"/>
          </a:p>
          <a:p>
            <a:endParaRPr lang="en-US" altLang="zh-CN" sz="2800" dirty="0" smtClean="0"/>
          </a:p>
          <a:p>
            <a:r>
              <a:rPr lang="en-US" altLang="zh-CN" sz="2800" dirty="0" smtClean="0"/>
              <a:t>       3</a:t>
            </a:r>
            <a:r>
              <a:rPr lang="zh-CN" altLang="en-US" sz="2800" dirty="0" smtClean="0"/>
              <a:t>、实验室检测的自动化解决方案</a:t>
            </a:r>
            <a:endParaRPr lang="en-US" altLang="zh-CN" sz="2800" dirty="0" smtClean="0"/>
          </a:p>
          <a:p>
            <a:endParaRPr lang="en-US" altLang="zh-CN" sz="2800" dirty="0" smtClean="0"/>
          </a:p>
        </p:txBody>
      </p:sp>
      <p:sp>
        <p:nvSpPr>
          <p:cNvPr id="9" name="圆角矩形 8"/>
          <p:cNvSpPr/>
          <p:nvPr/>
        </p:nvSpPr>
        <p:spPr>
          <a:xfrm>
            <a:off x="2483768" y="2420888"/>
            <a:ext cx="5832648" cy="50405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dirty="0" smtClean="0">
                <a:solidFill>
                  <a:srgbClr val="FF0000"/>
                </a:solidFill>
              </a:rPr>
              <a:t>1</a:t>
            </a:r>
            <a:r>
              <a:rPr lang="zh-CN" altLang="en-US" sz="2800" dirty="0" smtClean="0">
                <a:solidFill>
                  <a:srgbClr val="FF0000"/>
                </a:solidFill>
              </a:rPr>
              <a:t>、</a:t>
            </a:r>
            <a:r>
              <a:rPr lang="en-US" altLang="zh-CN" sz="2800" dirty="0" smtClean="0">
                <a:solidFill>
                  <a:srgbClr val="FF0000"/>
                </a:solidFill>
              </a:rPr>
              <a:t>HPV</a:t>
            </a:r>
            <a:r>
              <a:rPr lang="zh-CN" altLang="en-US" sz="2800" dirty="0" smtClean="0">
                <a:solidFill>
                  <a:srgbClr val="FF0000"/>
                </a:solidFill>
              </a:rPr>
              <a:t>与宫颈癌</a:t>
            </a:r>
            <a:endParaRPr lang="zh-CN" altLang="en-US" sz="2800" dirty="0">
              <a:solidFill>
                <a:srgbClr val="FF000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矩形 5"/>
          <p:cNvSpPr/>
          <p:nvPr/>
        </p:nvSpPr>
        <p:spPr>
          <a:xfrm>
            <a:off x="567706" y="1073060"/>
            <a:ext cx="1980029" cy="523220"/>
          </a:xfrm>
          <a:prstGeom prst="rect">
            <a:avLst/>
          </a:prstGeom>
        </p:spPr>
        <p:txBody>
          <a:bodyPr wrap="none">
            <a:spAutoFit/>
          </a:bodyPr>
          <a:lstStyle/>
          <a:p>
            <a:r>
              <a:rPr lang="zh-CN" altLang="en-US" sz="2800" b="1" dirty="0" smtClean="0">
                <a:solidFill>
                  <a:schemeClr val="accent5"/>
                </a:solidFill>
                <a:latin typeface="微软雅黑" panose="020B0503020204020204" pitchFamily="34" charset="-122"/>
                <a:ea typeface="微软雅黑" panose="020B0503020204020204" pitchFamily="34" charset="-122"/>
              </a:rPr>
              <a:t>主要病原体</a:t>
            </a:r>
          </a:p>
        </p:txBody>
      </p:sp>
      <p:sp>
        <p:nvSpPr>
          <p:cNvPr id="7" name="矩形 6"/>
          <p:cNvSpPr/>
          <p:nvPr/>
        </p:nvSpPr>
        <p:spPr>
          <a:xfrm>
            <a:off x="890464" y="1865148"/>
            <a:ext cx="4572000" cy="3231654"/>
          </a:xfrm>
          <a:prstGeom prst="rect">
            <a:avLst/>
          </a:prstGeom>
        </p:spPr>
        <p:txBody>
          <a:bodyPr>
            <a:spAutoFit/>
          </a:bodyPr>
          <a:lstStyle/>
          <a:p>
            <a:pPr fontAlgn="base"/>
            <a:r>
              <a:rPr lang="zh-CN" altLang="en-US" sz="2400" b="1" dirty="0" smtClean="0">
                <a:solidFill>
                  <a:srgbClr val="FF0000"/>
                </a:solidFill>
              </a:rPr>
              <a:t>病毒</a:t>
            </a:r>
            <a:endParaRPr lang="en-US" altLang="zh-CN" sz="2400" b="1" dirty="0" smtClean="0">
              <a:solidFill>
                <a:srgbClr val="FF0000"/>
              </a:solidFill>
            </a:endParaRPr>
          </a:p>
          <a:p>
            <a:r>
              <a:rPr lang="zh-CN" altLang="en-US" dirty="0" smtClean="0"/>
              <a:t>人鼻病毒 </a:t>
            </a:r>
            <a:r>
              <a:rPr lang="en-US" altLang="zh-CN" dirty="0" smtClean="0"/>
              <a:t>(</a:t>
            </a:r>
            <a:r>
              <a:rPr lang="en-US" altLang="zh-CN" dirty="0" err="1" smtClean="0"/>
              <a:t>hRV</a:t>
            </a:r>
            <a:r>
              <a:rPr lang="en-US" altLang="zh-CN" dirty="0" smtClean="0"/>
              <a:t>)</a:t>
            </a:r>
            <a:endParaRPr lang="zh-CN" altLang="en-US" dirty="0" smtClean="0"/>
          </a:p>
          <a:p>
            <a:r>
              <a:rPr lang="zh-CN" altLang="en-US" dirty="0" smtClean="0"/>
              <a:t>人肠道病毒 </a:t>
            </a:r>
            <a:r>
              <a:rPr lang="en-US" altLang="zh-CN" dirty="0" smtClean="0"/>
              <a:t>(</a:t>
            </a:r>
            <a:r>
              <a:rPr lang="en-US" altLang="zh-CN" dirty="0" err="1" smtClean="0"/>
              <a:t>hEV</a:t>
            </a:r>
            <a:r>
              <a:rPr lang="en-US" altLang="zh-CN" dirty="0" smtClean="0"/>
              <a:t>)</a:t>
            </a:r>
          </a:p>
          <a:p>
            <a:r>
              <a:rPr lang="zh-CN" altLang="en-US" dirty="0" smtClean="0"/>
              <a:t>甲型流感病毒</a:t>
            </a:r>
            <a:r>
              <a:rPr lang="en-US" altLang="zh-CN" dirty="0" smtClean="0"/>
              <a:t> (IAV)</a:t>
            </a:r>
          </a:p>
          <a:p>
            <a:r>
              <a:rPr lang="zh-CN" altLang="en-US" dirty="0" smtClean="0"/>
              <a:t>乙型流感病毒 </a:t>
            </a:r>
            <a:r>
              <a:rPr lang="en-US" altLang="zh-CN" dirty="0" smtClean="0"/>
              <a:t>(IBV)</a:t>
            </a:r>
          </a:p>
          <a:p>
            <a:r>
              <a:rPr lang="zh-CN" altLang="en-US" dirty="0" smtClean="0"/>
              <a:t>冠状病毒 </a:t>
            </a:r>
            <a:r>
              <a:rPr lang="en-US" altLang="zh-CN" dirty="0" smtClean="0"/>
              <a:t>(</a:t>
            </a:r>
            <a:r>
              <a:rPr lang="en-US" altLang="zh-CN" dirty="0" err="1" smtClean="0"/>
              <a:t>CoV</a:t>
            </a:r>
            <a:r>
              <a:rPr lang="en-US" altLang="zh-CN" dirty="0" smtClean="0"/>
              <a:t>)</a:t>
            </a:r>
          </a:p>
          <a:p>
            <a:r>
              <a:rPr lang="zh-CN" altLang="en-US" dirty="0" smtClean="0"/>
              <a:t>呼吸道合胞病毒 </a:t>
            </a:r>
            <a:r>
              <a:rPr lang="en-US" altLang="zh-CN" dirty="0" smtClean="0"/>
              <a:t>(RSV)</a:t>
            </a:r>
            <a:endParaRPr lang="zh-CN" altLang="en-US" dirty="0" smtClean="0"/>
          </a:p>
          <a:p>
            <a:r>
              <a:rPr lang="zh-CN" altLang="en-US" dirty="0" smtClean="0"/>
              <a:t>人偏肺病毒</a:t>
            </a:r>
            <a:r>
              <a:rPr lang="en-US" altLang="zh-CN" dirty="0" smtClean="0"/>
              <a:t> (</a:t>
            </a:r>
            <a:r>
              <a:rPr lang="en-US" altLang="zh-CN" dirty="0" err="1" smtClean="0"/>
              <a:t>hMPV</a:t>
            </a:r>
            <a:r>
              <a:rPr lang="en-US" altLang="zh-CN" dirty="0" smtClean="0"/>
              <a:t>)</a:t>
            </a:r>
          </a:p>
          <a:p>
            <a:r>
              <a:rPr lang="zh-CN" altLang="en-US" dirty="0" smtClean="0"/>
              <a:t>副流感病毒</a:t>
            </a:r>
            <a:r>
              <a:rPr lang="en-US" altLang="zh-CN" dirty="0" smtClean="0"/>
              <a:t> (PIV)</a:t>
            </a:r>
          </a:p>
          <a:p>
            <a:r>
              <a:rPr lang="zh-CN" altLang="en-US" dirty="0" smtClean="0"/>
              <a:t>腺病毒 </a:t>
            </a:r>
            <a:r>
              <a:rPr lang="en-US" altLang="zh-CN" dirty="0" smtClean="0"/>
              <a:t>(</a:t>
            </a:r>
            <a:r>
              <a:rPr lang="en-US" altLang="zh-CN" dirty="0" err="1" smtClean="0"/>
              <a:t>AdV</a:t>
            </a:r>
            <a:r>
              <a:rPr lang="en-US" altLang="zh-CN" dirty="0" smtClean="0"/>
              <a:t>)</a:t>
            </a:r>
          </a:p>
          <a:p>
            <a:r>
              <a:rPr lang="zh-CN" altLang="en-US" dirty="0" smtClean="0"/>
              <a:t>人博卡病毒</a:t>
            </a:r>
            <a:r>
              <a:rPr lang="en-US" altLang="zh-CN" dirty="0" smtClean="0"/>
              <a:t> (</a:t>
            </a:r>
            <a:r>
              <a:rPr lang="en-US" altLang="zh-CN" dirty="0" err="1" smtClean="0"/>
              <a:t>hBoV</a:t>
            </a:r>
            <a:r>
              <a:rPr lang="en-US" altLang="zh-CN" dirty="0" smtClean="0"/>
              <a:t>) </a:t>
            </a:r>
          </a:p>
        </p:txBody>
      </p:sp>
      <p:sp>
        <p:nvSpPr>
          <p:cNvPr id="8" name="Rectangle 1"/>
          <p:cNvSpPr>
            <a:spLocks noChangeArrowheads="1"/>
          </p:cNvSpPr>
          <p:nvPr/>
        </p:nvSpPr>
        <p:spPr bwMode="auto">
          <a:xfrm>
            <a:off x="4418856" y="2348880"/>
            <a:ext cx="3923928" cy="3600986"/>
          </a:xfrm>
          <a:prstGeom prst="rect">
            <a:avLst/>
          </a:prstGeom>
          <a:solidFill>
            <a:srgbClr val="FFFFFF"/>
          </a:solidFill>
          <a:ln w="9525">
            <a:noFill/>
            <a:miter lim="800000"/>
          </a:ln>
          <a:effectLst/>
        </p:spPr>
        <p:txBody>
          <a:bodyPr vert="horz" wrap="square" lIns="91440" tIns="45720" rIns="91440" bIns="45720" numCol="1" anchor="ctr" anchorCtr="0" compatLnSpc="1">
            <a:spAutoFit/>
          </a:bodyPr>
          <a:lstStyle/>
          <a:p>
            <a:pPr marR="0" lvl="0" indent="228600" fontAlgn="base">
              <a:lnSpc>
                <a:spcPct val="100000"/>
              </a:lnSpc>
              <a:spcBef>
                <a:spcPct val="0"/>
              </a:spcBef>
              <a:spcAft>
                <a:spcPct val="0"/>
              </a:spcAft>
              <a:buClrTx/>
              <a:buSzTx/>
              <a:buFontTx/>
              <a:buNone/>
            </a:pPr>
            <a:r>
              <a:rPr lang="zh-CN" altLang="en-US" sz="2400" b="1" dirty="0" smtClean="0">
                <a:solidFill>
                  <a:srgbClr val="FF0000"/>
                </a:solidFill>
              </a:rPr>
              <a:t>细菌</a:t>
            </a:r>
            <a:endParaRPr lang="en-US" altLang="zh-CN" sz="2400" b="1" dirty="0" smtClean="0">
              <a:solidFill>
                <a:srgbClr val="FF0000"/>
              </a:solidFill>
            </a:endParaRPr>
          </a:p>
          <a:p>
            <a:pPr marR="0" lvl="0" indent="228600" fontAlgn="base">
              <a:lnSpc>
                <a:spcPct val="100000"/>
              </a:lnSpc>
              <a:spcBef>
                <a:spcPct val="0"/>
              </a:spcBef>
              <a:spcAft>
                <a:spcPct val="0"/>
              </a:spcAft>
              <a:buClrTx/>
              <a:buSzTx/>
              <a:buFontTx/>
              <a:buNone/>
            </a:pPr>
            <a:r>
              <a:rPr lang="zh-CN" altLang="en-US" dirty="0" smtClean="0"/>
              <a:t>肺炎链球菌 </a:t>
            </a:r>
            <a:r>
              <a:rPr lang="en-US" altLang="zh-CN" dirty="0" smtClean="0"/>
              <a:t>(S. </a:t>
            </a:r>
            <a:r>
              <a:rPr lang="en-US" altLang="zh-CN" dirty="0" err="1" smtClean="0"/>
              <a:t>pneumoniae</a:t>
            </a:r>
            <a:r>
              <a:rPr lang="en-US" altLang="zh-CN" dirty="0" smtClean="0"/>
              <a:t>)</a:t>
            </a:r>
          </a:p>
          <a:p>
            <a:pPr marR="0" lvl="0" indent="228600" fontAlgn="base">
              <a:lnSpc>
                <a:spcPct val="100000"/>
              </a:lnSpc>
              <a:spcBef>
                <a:spcPct val="0"/>
              </a:spcBef>
              <a:spcAft>
                <a:spcPct val="0"/>
              </a:spcAft>
              <a:buClrTx/>
              <a:buSzTx/>
              <a:buFontTx/>
              <a:buNone/>
            </a:pPr>
            <a:r>
              <a:rPr lang="zh-CN" altLang="en-US" dirty="0" smtClean="0"/>
              <a:t>流感嗜血杆菌 </a:t>
            </a:r>
            <a:r>
              <a:rPr lang="en-US" altLang="zh-CN" dirty="0" smtClean="0"/>
              <a:t>(H. </a:t>
            </a:r>
            <a:r>
              <a:rPr lang="en-US" altLang="zh-CN" dirty="0" err="1" smtClean="0"/>
              <a:t>influenzae</a:t>
            </a:r>
            <a:r>
              <a:rPr lang="en-US" altLang="zh-CN" dirty="0" smtClean="0"/>
              <a:t>)</a:t>
            </a:r>
          </a:p>
          <a:p>
            <a:pPr marR="0" lvl="0" indent="228600" fontAlgn="base">
              <a:lnSpc>
                <a:spcPct val="100000"/>
              </a:lnSpc>
              <a:spcBef>
                <a:spcPct val="0"/>
              </a:spcBef>
              <a:spcAft>
                <a:spcPct val="0"/>
              </a:spcAft>
              <a:buClrTx/>
              <a:buSzTx/>
              <a:buFontTx/>
              <a:buNone/>
            </a:pPr>
            <a:r>
              <a:rPr lang="zh-CN" altLang="en-US" dirty="0" smtClean="0"/>
              <a:t>金黄葡萄球菌</a:t>
            </a:r>
            <a:r>
              <a:rPr lang="en-US" altLang="zh-CN" dirty="0" smtClean="0"/>
              <a:t>(S. </a:t>
            </a:r>
            <a:r>
              <a:rPr lang="en-US" altLang="zh-CN" dirty="0" err="1" smtClean="0"/>
              <a:t>aureus</a:t>
            </a:r>
            <a:r>
              <a:rPr lang="en-US" altLang="zh-CN" dirty="0" smtClean="0"/>
              <a:t>)</a:t>
            </a:r>
          </a:p>
          <a:p>
            <a:pPr marR="0" lvl="0" indent="228600" fontAlgn="base">
              <a:lnSpc>
                <a:spcPct val="100000"/>
              </a:lnSpc>
              <a:spcBef>
                <a:spcPct val="0"/>
              </a:spcBef>
              <a:spcAft>
                <a:spcPct val="0"/>
              </a:spcAft>
              <a:buClrTx/>
              <a:buSzTx/>
              <a:buFontTx/>
              <a:buNone/>
            </a:pPr>
            <a:r>
              <a:rPr lang="zh-CN" altLang="en-US" dirty="0" smtClean="0"/>
              <a:t>卡他莫拉菌 </a:t>
            </a:r>
            <a:r>
              <a:rPr lang="en-US" altLang="zh-CN" dirty="0" smtClean="0"/>
              <a:t>(M. </a:t>
            </a:r>
            <a:r>
              <a:rPr lang="en-US" altLang="zh-CN" dirty="0" err="1" smtClean="0"/>
              <a:t>catarrhalis</a:t>
            </a:r>
            <a:r>
              <a:rPr lang="en-US" altLang="zh-CN" dirty="0" smtClean="0"/>
              <a:t>)</a:t>
            </a:r>
          </a:p>
          <a:p>
            <a:pPr marR="0" lvl="0" indent="228600" fontAlgn="base">
              <a:lnSpc>
                <a:spcPct val="100000"/>
              </a:lnSpc>
              <a:spcBef>
                <a:spcPct val="0"/>
              </a:spcBef>
              <a:spcAft>
                <a:spcPct val="0"/>
              </a:spcAft>
              <a:buClrTx/>
              <a:buSzTx/>
              <a:buFontTx/>
              <a:buNone/>
            </a:pPr>
            <a:r>
              <a:rPr lang="zh-CN" altLang="en-US" dirty="0" smtClean="0"/>
              <a:t>肺炎克雷伯菌 </a:t>
            </a:r>
            <a:r>
              <a:rPr lang="en-US" altLang="zh-CN" dirty="0" smtClean="0"/>
              <a:t>(</a:t>
            </a:r>
            <a:r>
              <a:rPr lang="en-US" altLang="zh-CN" dirty="0" err="1" smtClean="0"/>
              <a:t>K.peneumoniae</a:t>
            </a:r>
            <a:r>
              <a:rPr lang="en-US" altLang="zh-CN" dirty="0" smtClean="0"/>
              <a:t>)</a:t>
            </a:r>
          </a:p>
          <a:p>
            <a:pPr marR="0" lvl="0" indent="228600" fontAlgn="base">
              <a:lnSpc>
                <a:spcPct val="100000"/>
              </a:lnSpc>
              <a:spcBef>
                <a:spcPct val="0"/>
              </a:spcBef>
              <a:spcAft>
                <a:spcPct val="0"/>
              </a:spcAft>
              <a:buClrTx/>
              <a:buSzTx/>
              <a:buFontTx/>
              <a:buNone/>
            </a:pPr>
            <a:r>
              <a:rPr lang="zh-CN" altLang="en-US" dirty="0" smtClean="0"/>
              <a:t>大肠埃希菌 </a:t>
            </a:r>
            <a:r>
              <a:rPr lang="en-US" altLang="zh-CN" dirty="0" smtClean="0"/>
              <a:t>(</a:t>
            </a:r>
            <a:r>
              <a:rPr lang="en-US" altLang="zh-CN" dirty="0" err="1" smtClean="0"/>
              <a:t>E.coli</a:t>
            </a:r>
            <a:r>
              <a:rPr lang="en-US" altLang="zh-CN" dirty="0" smtClean="0"/>
              <a:t>)</a:t>
            </a:r>
          </a:p>
          <a:p>
            <a:pPr marR="0" lvl="0" indent="228600" fontAlgn="base">
              <a:lnSpc>
                <a:spcPct val="100000"/>
              </a:lnSpc>
              <a:spcBef>
                <a:spcPct val="0"/>
              </a:spcBef>
              <a:spcAft>
                <a:spcPct val="0"/>
              </a:spcAft>
              <a:buClrTx/>
              <a:buSzTx/>
              <a:buFontTx/>
              <a:buNone/>
            </a:pPr>
            <a:r>
              <a:rPr lang="zh-CN" altLang="en-US" dirty="0" smtClean="0"/>
              <a:t>酿脓性链球菌 </a:t>
            </a:r>
            <a:r>
              <a:rPr lang="en-US" altLang="zh-CN" dirty="0" smtClean="0"/>
              <a:t>(S. </a:t>
            </a:r>
            <a:r>
              <a:rPr lang="en-US" altLang="zh-CN" dirty="0" err="1" smtClean="0"/>
              <a:t>pyogenes</a:t>
            </a:r>
            <a:r>
              <a:rPr lang="en-US" altLang="zh-CN" dirty="0" smtClean="0"/>
              <a:t>)</a:t>
            </a:r>
            <a:endParaRPr lang="zh-CN" altLang="en-US" dirty="0" smtClean="0"/>
          </a:p>
          <a:p>
            <a:pPr marR="0" lvl="0" indent="228600" fontAlgn="base">
              <a:lnSpc>
                <a:spcPct val="100000"/>
              </a:lnSpc>
              <a:spcBef>
                <a:spcPct val="0"/>
              </a:spcBef>
              <a:spcAft>
                <a:spcPct val="0"/>
              </a:spcAft>
              <a:buClrTx/>
              <a:buSzTx/>
              <a:buFontTx/>
              <a:buNone/>
            </a:pPr>
            <a:endParaRPr lang="en-US" altLang="zh-CN" dirty="0" smtClean="0"/>
          </a:p>
          <a:p>
            <a:pPr marR="0" lvl="0" indent="228600" fontAlgn="base">
              <a:lnSpc>
                <a:spcPct val="100000"/>
              </a:lnSpc>
              <a:spcBef>
                <a:spcPct val="0"/>
              </a:spcBef>
              <a:spcAft>
                <a:spcPct val="0"/>
              </a:spcAft>
              <a:buClrTx/>
              <a:buSzTx/>
              <a:buFontTx/>
              <a:buNone/>
            </a:pPr>
            <a:r>
              <a:rPr lang="zh-CN" altLang="en-US" sz="2400" b="1" dirty="0" smtClean="0">
                <a:solidFill>
                  <a:srgbClr val="FF0000"/>
                </a:solidFill>
              </a:rPr>
              <a:t>其他</a:t>
            </a:r>
            <a:endParaRPr lang="en-US" altLang="zh-CN" sz="2400" b="1" dirty="0" smtClean="0">
              <a:solidFill>
                <a:srgbClr val="FF0000"/>
              </a:solidFill>
            </a:endParaRPr>
          </a:p>
          <a:p>
            <a:pPr marR="0" lvl="0" indent="228600" fontAlgn="base">
              <a:lnSpc>
                <a:spcPct val="100000"/>
              </a:lnSpc>
              <a:spcBef>
                <a:spcPct val="0"/>
              </a:spcBef>
              <a:spcAft>
                <a:spcPct val="0"/>
              </a:spcAft>
              <a:buClrTx/>
              <a:buSzTx/>
              <a:buFontTx/>
              <a:buNone/>
            </a:pPr>
            <a:r>
              <a:rPr lang="zh-CN" altLang="en-US" dirty="0" smtClean="0"/>
              <a:t>肺炎支原体 </a:t>
            </a:r>
            <a:r>
              <a:rPr lang="en-US" altLang="zh-CN" dirty="0" smtClean="0"/>
              <a:t>(MP)</a:t>
            </a:r>
          </a:p>
          <a:p>
            <a:pPr marR="0" lvl="0" indent="228600" fontAlgn="base">
              <a:lnSpc>
                <a:spcPct val="100000"/>
              </a:lnSpc>
              <a:spcBef>
                <a:spcPct val="0"/>
              </a:spcBef>
              <a:spcAft>
                <a:spcPct val="0"/>
              </a:spcAft>
              <a:buClrTx/>
              <a:buSzTx/>
              <a:buFontTx/>
              <a:buNone/>
            </a:pPr>
            <a:r>
              <a:rPr lang="zh-CN" altLang="en-US" dirty="0" smtClean="0"/>
              <a:t>沙眼衣原体 </a:t>
            </a:r>
            <a:r>
              <a:rPr lang="en-US" altLang="zh-CN" dirty="0" smtClean="0"/>
              <a:t>(CP)</a:t>
            </a:r>
            <a:endParaRPr lang="zh-CN" altLang="en-US" dirty="0" smtClean="0"/>
          </a:p>
        </p:txBody>
      </p:sp>
      <p:pic>
        <p:nvPicPr>
          <p:cNvPr id="9" name="图片 8" descr="35e7a007531993e74266835468d12abc.png"/>
          <p:cNvPicPr>
            <a:picLocks noChangeAspect="1"/>
          </p:cNvPicPr>
          <p:nvPr/>
        </p:nvPicPr>
        <p:blipFill>
          <a:blip r:embed="rId3" cstate="print"/>
          <a:stretch>
            <a:fillRect/>
          </a:stretch>
        </p:blipFill>
        <p:spPr>
          <a:xfrm>
            <a:off x="395536" y="4869160"/>
            <a:ext cx="1503040" cy="1503040"/>
          </a:xfrm>
          <a:prstGeom prst="rect">
            <a:avLst/>
          </a:prstGeom>
        </p:spPr>
      </p:pic>
      <p:pic>
        <p:nvPicPr>
          <p:cNvPr id="10" name="图片 9" descr="7eea0e9188ed0b81f37c20af927dff7e.png"/>
          <p:cNvPicPr>
            <a:picLocks noChangeAspect="1"/>
          </p:cNvPicPr>
          <p:nvPr/>
        </p:nvPicPr>
        <p:blipFill>
          <a:blip r:embed="rId4" cstate="print"/>
          <a:stretch>
            <a:fillRect/>
          </a:stretch>
        </p:blipFill>
        <p:spPr>
          <a:xfrm>
            <a:off x="7227168" y="1073060"/>
            <a:ext cx="1916832" cy="191683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45450" y="1094951"/>
            <a:ext cx="2351926" cy="415498"/>
          </a:xfrm>
          <a:prstGeom prst="rect">
            <a:avLst/>
          </a:prstGeom>
        </p:spPr>
        <p:txBody>
          <a:bodyPr wrap="none">
            <a:spAutoFit/>
          </a:bodyPr>
          <a:lstStyle/>
          <a:p>
            <a:r>
              <a:rPr lang="zh-CN" altLang="en-US" sz="2100" b="1" dirty="0" smtClean="0">
                <a:solidFill>
                  <a:schemeClr val="accent5"/>
                </a:solidFill>
                <a:cs typeface="+mn-ea"/>
                <a:sym typeface="+mn-lt"/>
              </a:rPr>
              <a:t>什么是普通感冒？</a:t>
            </a:r>
            <a:endParaRPr lang="en-US" altLang="zh-CN" sz="2100" b="1" dirty="0" smtClean="0">
              <a:solidFill>
                <a:schemeClr val="accent5"/>
              </a:solidFill>
              <a:cs typeface="+mn-ea"/>
              <a:sym typeface="+mn-lt"/>
            </a:endParaRPr>
          </a:p>
        </p:txBody>
      </p:sp>
      <p:sp>
        <p:nvSpPr>
          <p:cNvPr id="5" name="五边形 4"/>
          <p:cNvSpPr/>
          <p:nvPr/>
        </p:nvSpPr>
        <p:spPr>
          <a:xfrm>
            <a:off x="405390" y="1094951"/>
            <a:ext cx="432048" cy="504056"/>
          </a:xfrm>
          <a:prstGeom prst="homePlate">
            <a:avLst>
              <a:gd name="adj" fmla="val 61757"/>
            </a:avLst>
          </a:prstGeom>
          <a:solidFill>
            <a:schemeClr val="accent5">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pic>
        <p:nvPicPr>
          <p:cNvPr id="6" name="图片 5" descr="e6e84bbd5fff139c3c64740449e06a4e.png"/>
          <p:cNvPicPr>
            <a:picLocks noChangeAspect="1"/>
          </p:cNvPicPr>
          <p:nvPr/>
        </p:nvPicPr>
        <p:blipFill>
          <a:blip r:embed="rId3" cstate="print"/>
          <a:stretch>
            <a:fillRect/>
          </a:stretch>
        </p:blipFill>
        <p:spPr>
          <a:xfrm>
            <a:off x="6133141" y="4568093"/>
            <a:ext cx="2444541" cy="2217492"/>
          </a:xfrm>
          <a:prstGeom prst="rect">
            <a:avLst/>
          </a:prstGeom>
        </p:spPr>
      </p:pic>
      <p:sp>
        <p:nvSpPr>
          <p:cNvPr id="7" name="矩形 6"/>
          <p:cNvSpPr/>
          <p:nvPr/>
        </p:nvSpPr>
        <p:spPr>
          <a:xfrm>
            <a:off x="508159" y="1958764"/>
            <a:ext cx="6355556" cy="3177793"/>
          </a:xfrm>
          <a:prstGeom prst="rect">
            <a:avLst/>
          </a:prstGeom>
        </p:spPr>
        <p:txBody>
          <a:bodyPr wrap="square">
            <a:spAutoFit/>
          </a:bodyPr>
          <a:lstStyle/>
          <a:p>
            <a:r>
              <a:rPr lang="zh-CN" altLang="en-US" sz="1600" dirty="0" smtClean="0">
                <a:cs typeface="+mn-ea"/>
                <a:sym typeface="+mn-lt"/>
              </a:rPr>
              <a:t>普通感冒是最常见的急性呼吸系统疾病。</a:t>
            </a:r>
            <a:endParaRPr lang="en-US" altLang="zh-CN" sz="1600" dirty="0" smtClean="0">
              <a:cs typeface="+mn-ea"/>
              <a:sym typeface="+mn-lt"/>
            </a:endParaRPr>
          </a:p>
          <a:p>
            <a:endParaRPr lang="en-US" altLang="zh-CN" sz="1600" dirty="0" smtClean="0">
              <a:cs typeface="+mn-ea"/>
              <a:sym typeface="+mn-lt"/>
            </a:endParaRPr>
          </a:p>
          <a:p>
            <a:r>
              <a:rPr lang="zh-CN" altLang="en-US" sz="1600" dirty="0" smtClean="0">
                <a:cs typeface="+mn-ea"/>
                <a:sym typeface="+mn-lt"/>
              </a:rPr>
              <a:t>多呈自限性，但发病率高，成年人每年患感冒</a:t>
            </a:r>
            <a:r>
              <a:rPr lang="en-US" altLang="zh-CN" sz="1600" dirty="0" smtClean="0">
                <a:cs typeface="+mn-ea"/>
                <a:sym typeface="+mn-lt"/>
              </a:rPr>
              <a:t>2- 4</a:t>
            </a:r>
            <a:r>
              <a:rPr lang="zh-CN" altLang="en-US" sz="1600" dirty="0" smtClean="0">
                <a:cs typeface="+mn-ea"/>
                <a:sym typeface="+mn-lt"/>
              </a:rPr>
              <a:t>次 ，</a:t>
            </a:r>
            <a:r>
              <a:rPr lang="en-US" altLang="zh-CN" sz="1600" dirty="0" smtClean="0">
                <a:cs typeface="+mn-ea"/>
                <a:sym typeface="+mn-lt"/>
              </a:rPr>
              <a:t> </a:t>
            </a:r>
            <a:r>
              <a:rPr lang="zh-CN" altLang="en-US" sz="1600" dirty="0" smtClean="0">
                <a:cs typeface="+mn-ea"/>
                <a:sym typeface="+mn-lt"/>
              </a:rPr>
              <a:t>儿童则为</a:t>
            </a:r>
            <a:r>
              <a:rPr lang="en-US" altLang="zh-CN" sz="1600" dirty="0" smtClean="0">
                <a:cs typeface="+mn-ea"/>
                <a:sym typeface="+mn-lt"/>
              </a:rPr>
              <a:t>6- 8</a:t>
            </a:r>
            <a:r>
              <a:rPr lang="zh-CN" altLang="en-US" sz="1600" dirty="0" smtClean="0">
                <a:cs typeface="+mn-ea"/>
                <a:sym typeface="+mn-lt"/>
              </a:rPr>
              <a:t>次。</a:t>
            </a:r>
            <a:endParaRPr lang="en-US" altLang="zh-CN" sz="1600" dirty="0" smtClean="0">
              <a:cs typeface="+mn-ea"/>
              <a:sym typeface="+mn-lt"/>
            </a:endParaRPr>
          </a:p>
          <a:p>
            <a:endParaRPr lang="en-US" altLang="zh-CN" sz="1600" dirty="0" smtClean="0">
              <a:cs typeface="+mn-ea"/>
              <a:sym typeface="+mn-lt"/>
            </a:endParaRPr>
          </a:p>
          <a:p>
            <a:r>
              <a:rPr lang="zh-CN" altLang="en-US" sz="1600" dirty="0" smtClean="0">
                <a:cs typeface="+mn-ea"/>
                <a:sym typeface="+mn-lt"/>
              </a:rPr>
              <a:t>通常由病毒引起 ，最常见的病原体是鼻病毒，其他病毒包括冠状病毒、副流感病毒、呼吸道合胞病毒等。</a:t>
            </a:r>
            <a:endParaRPr lang="en-US" altLang="zh-CN" sz="1600" dirty="0" smtClean="0">
              <a:cs typeface="+mn-ea"/>
              <a:sym typeface="+mn-lt"/>
            </a:endParaRPr>
          </a:p>
          <a:p>
            <a:endParaRPr lang="en-US" altLang="zh-CN" sz="1600" dirty="0" smtClean="0">
              <a:cs typeface="+mn-ea"/>
              <a:sym typeface="+mn-lt"/>
            </a:endParaRPr>
          </a:p>
          <a:p>
            <a:r>
              <a:rPr lang="zh-CN" altLang="en-US" sz="1600" dirty="0" smtClean="0">
                <a:cs typeface="+mn-ea"/>
                <a:sym typeface="+mn-lt"/>
              </a:rPr>
              <a:t>感冒病原体种类过多、且不断变异限制了药物的有效性，无法明确病原体会使治疗缺乏针对性。</a:t>
            </a:r>
          </a:p>
          <a:p>
            <a:endParaRPr lang="zh-CN" altLang="en-US" sz="1350" dirty="0" smtClean="0">
              <a:cs typeface="+mn-ea"/>
              <a:sym typeface="+mn-lt"/>
            </a:endParaRPr>
          </a:p>
          <a:p>
            <a:endParaRPr lang="zh-CN" altLang="en-US" sz="1350" dirty="0" smtClean="0">
              <a:cs typeface="+mn-ea"/>
              <a:sym typeface="+mn-lt"/>
            </a:endParaRPr>
          </a:p>
          <a:p>
            <a:endParaRPr lang="zh-CN" altLang="en-US" sz="1350" dirty="0">
              <a:cs typeface="+mn-ea"/>
              <a:sym typeface="+mn-lt"/>
            </a:endParaRPr>
          </a:p>
        </p:txBody>
      </p:sp>
      <p:pic>
        <p:nvPicPr>
          <p:cNvPr id="21506" name="图片 3" descr="ampllyLOGO"/>
          <p:cNvPicPr>
            <a:picLocks noChangeAspect="1"/>
          </p:cNvPicPr>
          <p:nvPr/>
        </p:nvPicPr>
        <p:blipFill>
          <a:blip r:embed="rId4"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3" name="流程图: 过程 2"/>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
        <p:nvSpPr>
          <p:cNvPr id="4" name="矩形 3"/>
          <p:cNvSpPr/>
          <p:nvPr/>
        </p:nvSpPr>
        <p:spPr>
          <a:xfrm>
            <a:off x="1079184" y="4338108"/>
            <a:ext cx="4470559" cy="1027204"/>
          </a:xfrm>
          <a:prstGeom prst="rect">
            <a:avLst/>
          </a:prstGeom>
        </p:spPr>
        <p:txBody>
          <a:bodyPr wrap="square">
            <a:spAutoFit/>
          </a:bodyPr>
          <a:lstStyle/>
          <a:p>
            <a:pPr fontAlgn="auto">
              <a:lnSpc>
                <a:spcPct val="150000"/>
              </a:lnSpc>
            </a:pPr>
            <a:r>
              <a:rPr lang="zh-CN" altLang="en-US" sz="1350" dirty="0" smtClean="0">
                <a:cs typeface="+mn-ea"/>
                <a:sym typeface="+mn-lt"/>
              </a:rPr>
              <a:t>据世界卫生组织 （</a:t>
            </a:r>
            <a:r>
              <a:rPr lang="en-US" altLang="zh-CN" sz="1350" dirty="0" smtClean="0">
                <a:cs typeface="+mn-ea"/>
                <a:sym typeface="+mn-lt"/>
              </a:rPr>
              <a:t>WHO</a:t>
            </a:r>
            <a:r>
              <a:rPr lang="zh-CN" altLang="en-US" sz="1350" dirty="0" smtClean="0">
                <a:cs typeface="+mn-ea"/>
                <a:sym typeface="+mn-lt"/>
              </a:rPr>
              <a:t>）估计，季节性流感平均每年可使全球</a:t>
            </a:r>
            <a:r>
              <a:rPr lang="en-US" altLang="zh-CN" sz="1350" dirty="0" smtClean="0">
                <a:cs typeface="+mn-ea"/>
                <a:sym typeface="+mn-lt"/>
              </a:rPr>
              <a:t>5%- 15%</a:t>
            </a:r>
            <a:r>
              <a:rPr lang="zh-CN" altLang="en-US" sz="1350" dirty="0" smtClean="0">
                <a:cs typeface="+mn-ea"/>
                <a:sym typeface="+mn-lt"/>
              </a:rPr>
              <a:t>的人发病，造成</a:t>
            </a:r>
            <a:r>
              <a:rPr lang="en-US" altLang="zh-CN" sz="1350" dirty="0" smtClean="0">
                <a:cs typeface="+mn-ea"/>
                <a:sym typeface="+mn-lt"/>
              </a:rPr>
              <a:t>300</a:t>
            </a:r>
            <a:r>
              <a:rPr lang="zh-CN" altLang="en-US" sz="1350" dirty="0" smtClean="0">
                <a:cs typeface="+mn-ea"/>
                <a:sym typeface="+mn-lt"/>
              </a:rPr>
              <a:t>万</a:t>
            </a:r>
            <a:r>
              <a:rPr lang="en-US" altLang="zh-CN" sz="1350" dirty="0" smtClean="0">
                <a:cs typeface="+mn-ea"/>
                <a:sym typeface="+mn-lt"/>
              </a:rPr>
              <a:t>- 500</a:t>
            </a:r>
            <a:r>
              <a:rPr lang="zh-CN" altLang="en-US" sz="1350" dirty="0" smtClean="0">
                <a:cs typeface="+mn-ea"/>
                <a:sym typeface="+mn-lt"/>
              </a:rPr>
              <a:t>万重症病例，导致</a:t>
            </a:r>
            <a:r>
              <a:rPr lang="en-US" altLang="zh-CN" sz="1350" dirty="0" smtClean="0">
                <a:cs typeface="+mn-ea"/>
                <a:sym typeface="+mn-lt"/>
              </a:rPr>
              <a:t>30 </a:t>
            </a:r>
            <a:r>
              <a:rPr lang="zh-CN" altLang="en-US" sz="1350" dirty="0" smtClean="0">
                <a:cs typeface="+mn-ea"/>
                <a:sym typeface="+mn-lt"/>
              </a:rPr>
              <a:t>万</a:t>
            </a:r>
            <a:r>
              <a:rPr lang="en-US" altLang="zh-CN" sz="1350" dirty="0" smtClean="0">
                <a:cs typeface="+mn-ea"/>
                <a:sym typeface="+mn-lt"/>
              </a:rPr>
              <a:t>- 50 </a:t>
            </a:r>
            <a:r>
              <a:rPr lang="zh-CN" altLang="en-US" sz="1350" dirty="0" smtClean="0">
                <a:cs typeface="+mn-ea"/>
                <a:sym typeface="+mn-lt"/>
              </a:rPr>
              <a:t>万人死亡。</a:t>
            </a:r>
            <a:endParaRPr lang="zh-CN" altLang="en-US" sz="1350" dirty="0">
              <a:cs typeface="+mn-ea"/>
              <a:sym typeface="+mn-lt"/>
            </a:endParaRPr>
          </a:p>
        </p:txBody>
      </p:sp>
      <p:pic>
        <p:nvPicPr>
          <p:cNvPr id="5" name="图片 4" descr="timg.jpg"/>
          <p:cNvPicPr>
            <a:picLocks noChangeAspect="1"/>
          </p:cNvPicPr>
          <p:nvPr/>
        </p:nvPicPr>
        <p:blipFill>
          <a:blip r:embed="rId4" cstate="print"/>
          <a:stretch>
            <a:fillRect/>
          </a:stretch>
        </p:blipFill>
        <p:spPr>
          <a:xfrm>
            <a:off x="6085133" y="2855653"/>
            <a:ext cx="2505383" cy="2343924"/>
          </a:xfrm>
          <a:prstGeom prst="rect">
            <a:avLst/>
          </a:prstGeom>
        </p:spPr>
      </p:pic>
      <p:sp>
        <p:nvSpPr>
          <p:cNvPr id="6" name="矩形 5"/>
          <p:cNvSpPr/>
          <p:nvPr/>
        </p:nvSpPr>
        <p:spPr>
          <a:xfrm>
            <a:off x="1079183" y="2478193"/>
            <a:ext cx="4471035" cy="1200329"/>
          </a:xfrm>
          <a:prstGeom prst="rect">
            <a:avLst/>
          </a:prstGeom>
        </p:spPr>
        <p:txBody>
          <a:bodyPr wrap="square">
            <a:spAutoFit/>
          </a:bodyPr>
          <a:lstStyle/>
          <a:p>
            <a:pPr fontAlgn="auto">
              <a:lnSpc>
                <a:spcPct val="150000"/>
              </a:lnSpc>
            </a:pPr>
            <a:r>
              <a:rPr lang="zh-CN" altLang="en-US" sz="2100" b="1" dirty="0" smtClean="0">
                <a:cs typeface="+mn-ea"/>
                <a:sym typeface="+mn-lt"/>
              </a:rPr>
              <a:t>流感</a:t>
            </a:r>
            <a:r>
              <a:rPr lang="zh-CN" altLang="en-US" sz="1350" dirty="0" smtClean="0">
                <a:solidFill>
                  <a:srgbClr val="FF0000"/>
                </a:solidFill>
                <a:cs typeface="+mn-ea"/>
                <a:sym typeface="+mn-lt"/>
              </a:rPr>
              <a:t>不同于</a:t>
            </a:r>
            <a:r>
              <a:rPr lang="zh-CN" altLang="en-US" sz="1350" dirty="0" smtClean="0">
                <a:cs typeface="+mn-ea"/>
                <a:sym typeface="+mn-lt"/>
              </a:rPr>
              <a:t>普通感冒，是                     引起的急性呼吸道感染，</a:t>
            </a:r>
            <a:r>
              <a:rPr lang="zh-CN" altLang="en-US" sz="1350" dirty="0" smtClean="0">
                <a:solidFill>
                  <a:srgbClr val="FF0000"/>
                </a:solidFill>
                <a:cs typeface="+mn-ea"/>
                <a:sym typeface="+mn-lt"/>
              </a:rPr>
              <a:t>全身症状较重</a:t>
            </a:r>
            <a:r>
              <a:rPr lang="zh-CN" altLang="en-US" sz="1350" dirty="0" smtClean="0">
                <a:cs typeface="+mn-ea"/>
                <a:sym typeface="+mn-lt"/>
              </a:rPr>
              <a:t>，同时也是一种</a:t>
            </a:r>
            <a:r>
              <a:rPr lang="zh-CN" altLang="en-US" sz="1350" dirty="0" smtClean="0">
                <a:solidFill>
                  <a:srgbClr val="FF0000"/>
                </a:solidFill>
                <a:cs typeface="+mn-ea"/>
                <a:sym typeface="+mn-lt"/>
              </a:rPr>
              <a:t>传染性强</a:t>
            </a:r>
            <a:r>
              <a:rPr lang="zh-CN" altLang="en-US" sz="1350" dirty="0" smtClean="0">
                <a:cs typeface="+mn-ea"/>
                <a:sym typeface="+mn-lt"/>
              </a:rPr>
              <a:t>、</a:t>
            </a:r>
            <a:r>
              <a:rPr lang="zh-CN" altLang="en-US" sz="1350" dirty="0" smtClean="0">
                <a:solidFill>
                  <a:srgbClr val="FF0000"/>
                </a:solidFill>
                <a:cs typeface="+mn-ea"/>
                <a:sym typeface="+mn-lt"/>
              </a:rPr>
              <a:t>传播速度快</a:t>
            </a:r>
            <a:r>
              <a:rPr lang="zh-CN" altLang="en-US" sz="1350" dirty="0" smtClean="0">
                <a:cs typeface="+mn-ea"/>
                <a:sym typeface="+mn-lt"/>
              </a:rPr>
              <a:t>的疾病，所引起的</a:t>
            </a:r>
            <a:r>
              <a:rPr lang="zh-CN" altLang="en-US" sz="1350" dirty="0" smtClean="0">
                <a:solidFill>
                  <a:srgbClr val="FF0000"/>
                </a:solidFill>
                <a:cs typeface="+mn-ea"/>
                <a:sym typeface="+mn-lt"/>
              </a:rPr>
              <a:t>并发症</a:t>
            </a:r>
            <a:r>
              <a:rPr lang="zh-CN" altLang="en-US" sz="1350" dirty="0" smtClean="0">
                <a:cs typeface="+mn-ea"/>
                <a:sym typeface="+mn-lt"/>
              </a:rPr>
              <a:t>和</a:t>
            </a:r>
            <a:r>
              <a:rPr lang="zh-CN" altLang="en-US" sz="1350" dirty="0" smtClean="0">
                <a:solidFill>
                  <a:srgbClr val="FF0000"/>
                </a:solidFill>
                <a:cs typeface="+mn-ea"/>
                <a:sym typeface="+mn-lt"/>
              </a:rPr>
              <a:t>死亡</a:t>
            </a:r>
            <a:r>
              <a:rPr lang="zh-CN" altLang="en-US" sz="1350" dirty="0" smtClean="0">
                <a:cs typeface="+mn-ea"/>
                <a:sym typeface="+mn-lt"/>
              </a:rPr>
              <a:t>现象非常严重。</a:t>
            </a:r>
            <a:endParaRPr lang="zh-CN" altLang="en-US" sz="1350" dirty="0">
              <a:cs typeface="+mn-ea"/>
              <a:sym typeface="+mn-lt"/>
            </a:endParaRPr>
          </a:p>
        </p:txBody>
      </p:sp>
      <p:sp>
        <p:nvSpPr>
          <p:cNvPr id="7" name="矩形 6"/>
          <p:cNvSpPr/>
          <p:nvPr/>
        </p:nvSpPr>
        <p:spPr>
          <a:xfrm>
            <a:off x="1005458" y="1703916"/>
            <a:ext cx="3104387" cy="415498"/>
          </a:xfrm>
          <a:prstGeom prst="rect">
            <a:avLst/>
          </a:prstGeom>
        </p:spPr>
        <p:txBody>
          <a:bodyPr wrap="square">
            <a:spAutoFit/>
          </a:bodyPr>
          <a:lstStyle/>
          <a:p>
            <a:r>
              <a:rPr lang="zh-CN" altLang="en-US" sz="2100" b="1" dirty="0" smtClean="0">
                <a:solidFill>
                  <a:schemeClr val="accent5"/>
                </a:solidFill>
                <a:cs typeface="+mn-ea"/>
                <a:sym typeface="+mn-lt"/>
              </a:rPr>
              <a:t>什么是流行性感冒？</a:t>
            </a:r>
            <a:endParaRPr lang="en-US" altLang="zh-CN" sz="2100" b="1" dirty="0" smtClean="0">
              <a:solidFill>
                <a:schemeClr val="accent5"/>
              </a:solidFill>
              <a:cs typeface="+mn-ea"/>
              <a:sym typeface="+mn-lt"/>
            </a:endParaRPr>
          </a:p>
        </p:txBody>
      </p:sp>
      <p:sp>
        <p:nvSpPr>
          <p:cNvPr id="8" name="五边形 7"/>
          <p:cNvSpPr/>
          <p:nvPr/>
        </p:nvSpPr>
        <p:spPr>
          <a:xfrm>
            <a:off x="419201" y="1703916"/>
            <a:ext cx="432048" cy="504056"/>
          </a:xfrm>
          <a:prstGeom prst="homePlate">
            <a:avLst>
              <a:gd name="adj" fmla="val 61757"/>
            </a:avLst>
          </a:prstGeom>
          <a:solidFill>
            <a:schemeClr val="accent5">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0" name="文本框 9"/>
          <p:cNvSpPr txBox="1"/>
          <p:nvPr/>
        </p:nvSpPr>
        <p:spPr>
          <a:xfrm>
            <a:off x="3203848" y="2689175"/>
            <a:ext cx="1008112" cy="307777"/>
          </a:xfrm>
          <a:prstGeom prst="rect">
            <a:avLst/>
          </a:prstGeom>
          <a:noFill/>
        </p:spPr>
        <p:txBody>
          <a:bodyPr wrap="square" rtlCol="0">
            <a:spAutoFit/>
          </a:bodyPr>
          <a:lstStyle/>
          <a:p>
            <a:r>
              <a:rPr lang="zh-CN" altLang="en-US" sz="1400" dirty="0" smtClean="0">
                <a:solidFill>
                  <a:srgbClr val="FF0000"/>
                </a:solidFill>
                <a:cs typeface="+mn-ea"/>
                <a:sym typeface="+mn-lt"/>
              </a:rPr>
              <a:t>流感病毒</a:t>
            </a:r>
          </a:p>
        </p:txBody>
      </p:sp>
      <p:sp>
        <p:nvSpPr>
          <p:cNvPr id="11" name="文本框 10"/>
          <p:cNvSpPr txBox="1"/>
          <p:nvPr/>
        </p:nvSpPr>
        <p:spPr>
          <a:xfrm>
            <a:off x="4712970" y="1617980"/>
            <a:ext cx="3877310" cy="646331"/>
          </a:xfrm>
          <a:prstGeom prst="rect">
            <a:avLst/>
          </a:prstGeom>
          <a:noFill/>
        </p:spPr>
        <p:txBody>
          <a:bodyPr wrap="square" rtlCol="0">
            <a:spAutoFit/>
          </a:bodyPr>
          <a:lstStyle/>
          <a:p>
            <a:r>
              <a:rPr lang="zh-CN" altLang="en-US" dirty="0">
                <a:solidFill>
                  <a:srgbClr val="FF0000"/>
                </a:solidFill>
                <a:cs typeface="+mn-ea"/>
                <a:sym typeface="+mn-lt"/>
              </a:rPr>
              <a:t>我们通常所说的流感病毒指的是甲型流感病毒</a:t>
            </a:r>
          </a:p>
        </p:txBody>
      </p:sp>
      <p:cxnSp>
        <p:nvCxnSpPr>
          <p:cNvPr id="12" name="直接箭头连接符 11"/>
          <p:cNvCxnSpPr>
            <a:stCxn id="10" idx="0"/>
            <a:endCxn id="11" idx="1"/>
          </p:cNvCxnSpPr>
          <p:nvPr/>
        </p:nvCxnSpPr>
        <p:spPr>
          <a:xfrm flipV="1">
            <a:off x="3707904" y="1941146"/>
            <a:ext cx="1005066" cy="74802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pic>
        <p:nvPicPr>
          <p:cNvPr id="3" name="Picture 2"/>
          <p:cNvPicPr>
            <a:picLocks noChangeAspect="1" noChangeArrowheads="1"/>
          </p:cNvPicPr>
          <p:nvPr/>
        </p:nvPicPr>
        <p:blipFill>
          <a:blip r:embed="rId3" cstate="print"/>
          <a:srcRect/>
          <a:stretch>
            <a:fillRect/>
          </a:stretch>
        </p:blipFill>
        <p:spPr bwMode="auto">
          <a:xfrm>
            <a:off x="1331640" y="1220755"/>
            <a:ext cx="6336704" cy="509471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5656410" y="1949521"/>
            <a:ext cx="2322258" cy="3960440"/>
          </a:xfrm>
          <a:prstGeom prst="roundRect">
            <a:avLst/>
          </a:prstGeom>
          <a:solidFill>
            <a:schemeClr val="accent5">
              <a:lumMod val="60000"/>
              <a:lumOff val="4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 name="矩形 3"/>
          <p:cNvSpPr/>
          <p:nvPr/>
        </p:nvSpPr>
        <p:spPr>
          <a:xfrm>
            <a:off x="872014" y="2885864"/>
            <a:ext cx="4503420" cy="2896947"/>
          </a:xfrm>
          <a:prstGeom prst="rect">
            <a:avLst/>
          </a:prstGeom>
        </p:spPr>
        <p:txBody>
          <a:bodyPr wrap="square">
            <a:spAutoFit/>
          </a:bodyPr>
          <a:lstStyle/>
          <a:p>
            <a:pPr fontAlgn="auto">
              <a:lnSpc>
                <a:spcPct val="150000"/>
              </a:lnSpc>
            </a:pPr>
            <a:r>
              <a:rPr lang="zh-CN" altLang="en-US" sz="1350" dirty="0" smtClean="0">
                <a:cs typeface="+mn-ea"/>
                <a:sym typeface="+mn-lt"/>
              </a:rPr>
              <a:t>中国疾病预防控制中心的研究数据显示，季节性流感每年可导致大量的呼吸和循环系统疾病死亡。在我国北方城市，每年由流感引起的非自然性死亡率为</a:t>
            </a:r>
            <a:r>
              <a:rPr lang="en-US" altLang="zh-CN" sz="1350" dirty="0" smtClean="0">
                <a:cs typeface="+mn-ea"/>
                <a:sym typeface="+mn-lt"/>
              </a:rPr>
              <a:t>18/10</a:t>
            </a:r>
            <a:r>
              <a:rPr lang="zh-CN" altLang="en-US" sz="1350" dirty="0" smtClean="0">
                <a:cs typeface="+mn-ea"/>
                <a:sym typeface="+mn-lt"/>
              </a:rPr>
              <a:t>万，在南方城市为</a:t>
            </a:r>
            <a:r>
              <a:rPr lang="en-US" altLang="zh-CN" sz="1350" dirty="0" smtClean="0">
                <a:cs typeface="+mn-ea"/>
                <a:sym typeface="+mn-lt"/>
              </a:rPr>
              <a:t>11.3/10</a:t>
            </a:r>
            <a:r>
              <a:rPr lang="zh-CN" altLang="en-US" sz="1350" dirty="0" smtClean="0">
                <a:cs typeface="+mn-ea"/>
                <a:sym typeface="+mn-lt"/>
              </a:rPr>
              <a:t>万。</a:t>
            </a:r>
            <a:endParaRPr lang="en-US" altLang="zh-CN" sz="1350" dirty="0" smtClean="0">
              <a:cs typeface="+mn-ea"/>
              <a:sym typeface="+mn-lt"/>
            </a:endParaRPr>
          </a:p>
          <a:p>
            <a:pPr fontAlgn="auto">
              <a:lnSpc>
                <a:spcPct val="150000"/>
              </a:lnSpc>
            </a:pPr>
            <a:endParaRPr lang="en-US" altLang="zh-CN" sz="1350" dirty="0" smtClean="0">
              <a:cs typeface="+mn-ea"/>
              <a:sym typeface="+mn-lt"/>
            </a:endParaRPr>
          </a:p>
          <a:p>
            <a:pPr fontAlgn="auto">
              <a:lnSpc>
                <a:spcPct val="150000"/>
              </a:lnSpc>
            </a:pPr>
            <a:r>
              <a:rPr lang="zh-CN" altLang="en-US" sz="1350" dirty="0" smtClean="0">
                <a:cs typeface="+mn-ea"/>
                <a:sym typeface="+mn-lt"/>
              </a:rPr>
              <a:t>研究显示，我国超额死亡率与欧美国家和亚热带地区类似，其中，</a:t>
            </a:r>
            <a:r>
              <a:rPr lang="en-US" altLang="zh-CN" sz="1350" dirty="0" smtClean="0">
                <a:cs typeface="+mn-ea"/>
                <a:sym typeface="+mn-lt"/>
              </a:rPr>
              <a:t>86%</a:t>
            </a:r>
            <a:r>
              <a:rPr lang="zh-CN" altLang="en-US" sz="1350" dirty="0" smtClean="0">
                <a:cs typeface="+mn-ea"/>
                <a:sym typeface="+mn-lt"/>
              </a:rPr>
              <a:t>以上的流感相关超额死亡发生于</a:t>
            </a:r>
            <a:r>
              <a:rPr lang="en-US" altLang="zh-CN" sz="1350" dirty="0" smtClean="0">
                <a:cs typeface="+mn-ea"/>
                <a:sym typeface="+mn-lt"/>
              </a:rPr>
              <a:t>65</a:t>
            </a:r>
            <a:r>
              <a:rPr lang="zh-CN" altLang="en-US" sz="1350" dirty="0" smtClean="0">
                <a:cs typeface="+mn-ea"/>
                <a:sym typeface="+mn-lt"/>
              </a:rPr>
              <a:t>岁及以上人群。</a:t>
            </a:r>
          </a:p>
          <a:p>
            <a:pPr fontAlgn="auto">
              <a:lnSpc>
                <a:spcPct val="150000"/>
              </a:lnSpc>
            </a:pPr>
            <a:endParaRPr lang="zh-CN" altLang="en-US" sz="1350" dirty="0">
              <a:cs typeface="+mn-ea"/>
              <a:sym typeface="+mn-lt"/>
            </a:endParaRPr>
          </a:p>
        </p:txBody>
      </p:sp>
      <p:sp>
        <p:nvSpPr>
          <p:cNvPr id="5" name="矩形 4"/>
          <p:cNvSpPr/>
          <p:nvPr/>
        </p:nvSpPr>
        <p:spPr>
          <a:xfrm>
            <a:off x="764136" y="1301450"/>
            <a:ext cx="4536504" cy="623248"/>
          </a:xfrm>
          <a:prstGeom prst="rect">
            <a:avLst/>
          </a:prstGeom>
        </p:spPr>
        <p:txBody>
          <a:bodyPr wrap="square">
            <a:spAutoFit/>
          </a:bodyPr>
          <a:lstStyle/>
          <a:p>
            <a:r>
              <a:rPr lang="zh-CN" altLang="en-US" sz="2100" b="1" dirty="0" smtClean="0">
                <a:solidFill>
                  <a:schemeClr val="accent5"/>
                </a:solidFill>
                <a:cs typeface="+mn-ea"/>
                <a:sym typeface="+mn-lt"/>
              </a:rPr>
              <a:t>中国人对流感不易感？！</a:t>
            </a:r>
            <a:endParaRPr lang="en-US" altLang="zh-CN" sz="2100" b="1" dirty="0" smtClean="0">
              <a:solidFill>
                <a:schemeClr val="accent5"/>
              </a:solidFill>
              <a:cs typeface="+mn-ea"/>
              <a:sym typeface="+mn-lt"/>
            </a:endParaRPr>
          </a:p>
          <a:p>
            <a:endParaRPr lang="en-US" altLang="zh-CN" sz="1350" dirty="0" smtClean="0">
              <a:cs typeface="+mn-ea"/>
              <a:sym typeface="+mn-lt"/>
            </a:endParaRPr>
          </a:p>
        </p:txBody>
      </p:sp>
      <p:sp>
        <p:nvSpPr>
          <p:cNvPr id="6" name="矩形 5"/>
          <p:cNvSpPr/>
          <p:nvPr/>
        </p:nvSpPr>
        <p:spPr>
          <a:xfrm>
            <a:off x="5926630" y="4043217"/>
            <a:ext cx="1808820" cy="1131079"/>
          </a:xfrm>
          <a:prstGeom prst="rect">
            <a:avLst/>
          </a:prstGeom>
        </p:spPr>
        <p:txBody>
          <a:bodyPr wrap="square">
            <a:spAutoFit/>
          </a:bodyPr>
          <a:lstStyle/>
          <a:p>
            <a:r>
              <a:rPr lang="zh-CN" altLang="en-US" sz="1350" dirty="0" smtClean="0">
                <a:cs typeface="+mn-ea"/>
                <a:sym typeface="+mn-lt"/>
              </a:rPr>
              <a:t>就在</a:t>
            </a:r>
            <a:r>
              <a:rPr lang="en-US" altLang="zh-CN" sz="1350" dirty="0" smtClean="0">
                <a:cs typeface="+mn-ea"/>
                <a:sym typeface="+mn-lt"/>
              </a:rPr>
              <a:t>2017</a:t>
            </a:r>
            <a:r>
              <a:rPr lang="zh-CN" altLang="en-US" sz="1350" dirty="0" smtClean="0">
                <a:cs typeface="+mn-ea"/>
                <a:sym typeface="+mn-lt"/>
              </a:rPr>
              <a:t>年，据香港卫生署介绍，自</a:t>
            </a:r>
            <a:r>
              <a:rPr lang="en-US" altLang="zh-CN" sz="1350" dirty="0" smtClean="0">
                <a:cs typeface="+mn-ea"/>
                <a:sym typeface="+mn-lt"/>
              </a:rPr>
              <a:t>2017</a:t>
            </a:r>
            <a:r>
              <a:rPr lang="zh-CN" altLang="en-US" sz="1350" dirty="0" smtClean="0">
                <a:cs typeface="+mn-ea"/>
                <a:sym typeface="+mn-lt"/>
              </a:rPr>
              <a:t>年</a:t>
            </a:r>
            <a:r>
              <a:rPr lang="en-US" altLang="zh-CN" sz="1350" dirty="0" smtClean="0">
                <a:cs typeface="+mn-ea"/>
                <a:sym typeface="+mn-lt"/>
              </a:rPr>
              <a:t>5</a:t>
            </a:r>
            <a:r>
              <a:rPr lang="zh-CN" altLang="en-US" sz="1350" dirty="0" smtClean="0">
                <a:cs typeface="+mn-ea"/>
                <a:sym typeface="+mn-lt"/>
              </a:rPr>
              <a:t>月</a:t>
            </a:r>
            <a:r>
              <a:rPr lang="en-US" altLang="zh-CN" sz="1350" dirty="0" smtClean="0">
                <a:cs typeface="+mn-ea"/>
                <a:sym typeface="+mn-lt"/>
              </a:rPr>
              <a:t>5</a:t>
            </a:r>
            <a:r>
              <a:rPr lang="zh-CN" altLang="en-US" sz="1350" dirty="0" smtClean="0">
                <a:cs typeface="+mn-ea"/>
                <a:sym typeface="+mn-lt"/>
              </a:rPr>
              <a:t>日至至</a:t>
            </a:r>
            <a:r>
              <a:rPr lang="en-US" altLang="zh-CN" sz="1350" dirty="0" smtClean="0">
                <a:cs typeface="+mn-ea"/>
                <a:sym typeface="+mn-lt"/>
              </a:rPr>
              <a:t>8</a:t>
            </a:r>
            <a:r>
              <a:rPr lang="zh-CN" altLang="en-US" sz="1350" dirty="0" smtClean="0">
                <a:cs typeface="+mn-ea"/>
                <a:sym typeface="+mn-lt"/>
              </a:rPr>
              <a:t>月</a:t>
            </a:r>
            <a:r>
              <a:rPr lang="en-US" altLang="zh-CN" sz="1350" dirty="0" smtClean="0">
                <a:cs typeface="+mn-ea"/>
                <a:sym typeface="+mn-lt"/>
              </a:rPr>
              <a:t>6</a:t>
            </a:r>
            <a:r>
              <a:rPr lang="zh-CN" altLang="en-US" sz="1350" dirty="0" smtClean="0">
                <a:cs typeface="+mn-ea"/>
                <a:sym typeface="+mn-lt"/>
              </a:rPr>
              <a:t>日期间，香港</a:t>
            </a:r>
            <a:r>
              <a:rPr lang="en-US" altLang="zh-CN" sz="1350" dirty="0" smtClean="0">
                <a:cs typeface="+mn-ea"/>
                <a:sym typeface="+mn-lt"/>
              </a:rPr>
              <a:t>H3N2</a:t>
            </a:r>
            <a:r>
              <a:rPr lang="zh-CN" altLang="en-US" sz="1350" dirty="0" smtClean="0">
                <a:cs typeface="+mn-ea"/>
                <a:sym typeface="+mn-lt"/>
              </a:rPr>
              <a:t>流感共造成</a:t>
            </a:r>
            <a:r>
              <a:rPr lang="en-US" altLang="zh-CN" sz="1350" dirty="0" smtClean="0">
                <a:cs typeface="+mn-ea"/>
                <a:sym typeface="+mn-lt"/>
              </a:rPr>
              <a:t>327</a:t>
            </a:r>
            <a:r>
              <a:rPr lang="zh-CN" altLang="en-US" sz="1350" dirty="0" smtClean="0">
                <a:cs typeface="+mn-ea"/>
                <a:sym typeface="+mn-lt"/>
              </a:rPr>
              <a:t>人死亡。</a:t>
            </a:r>
            <a:endParaRPr lang="zh-CN" altLang="en-US" sz="1350" dirty="0">
              <a:cs typeface="+mn-ea"/>
              <a:sym typeface="+mn-lt"/>
            </a:endParaRPr>
          </a:p>
        </p:txBody>
      </p:sp>
      <p:sp>
        <p:nvSpPr>
          <p:cNvPr id="8" name="TextBox 7"/>
          <p:cNvSpPr txBox="1"/>
          <p:nvPr/>
        </p:nvSpPr>
        <p:spPr>
          <a:xfrm>
            <a:off x="764136" y="2093537"/>
            <a:ext cx="3669594" cy="415498"/>
          </a:xfrm>
          <a:prstGeom prst="rect">
            <a:avLst/>
          </a:prstGeom>
          <a:noFill/>
        </p:spPr>
        <p:txBody>
          <a:bodyPr wrap="none" rtlCol="0">
            <a:spAutoFit/>
          </a:bodyPr>
          <a:lstStyle/>
          <a:p>
            <a:r>
              <a:rPr lang="zh-CN" altLang="en-US" sz="2100" b="1" dirty="0" smtClean="0">
                <a:solidFill>
                  <a:srgbClr val="FF0000"/>
                </a:solidFill>
                <a:cs typeface="+mn-ea"/>
                <a:sym typeface="+mn-lt"/>
              </a:rPr>
              <a:t>错！</a:t>
            </a:r>
            <a:r>
              <a:rPr lang="zh-CN" altLang="en-US" sz="1350" dirty="0" smtClean="0">
                <a:solidFill>
                  <a:srgbClr val="FF0000"/>
                </a:solidFill>
                <a:cs typeface="+mn-ea"/>
                <a:sym typeface="+mn-lt"/>
              </a:rPr>
              <a:t>中国公众对流感危害性认识相当不足。</a:t>
            </a:r>
            <a:endParaRPr lang="zh-CN" altLang="en-US" sz="1350" dirty="0">
              <a:solidFill>
                <a:srgbClr val="FF0000"/>
              </a:solidFill>
              <a:cs typeface="+mn-ea"/>
              <a:sym typeface="+mn-lt"/>
            </a:endParaRPr>
          </a:p>
        </p:txBody>
      </p:sp>
      <p:pic>
        <p:nvPicPr>
          <p:cNvPr id="1026" name="Picture 2"/>
          <p:cNvPicPr>
            <a:picLocks noChangeAspect="1" noChangeArrowheads="1"/>
          </p:cNvPicPr>
          <p:nvPr/>
        </p:nvPicPr>
        <p:blipFill>
          <a:blip r:embed="rId3" cstate="print"/>
          <a:srcRect/>
          <a:stretch>
            <a:fillRect/>
          </a:stretch>
        </p:blipFill>
        <p:spPr bwMode="auto">
          <a:xfrm>
            <a:off x="5926441" y="2237553"/>
            <a:ext cx="1782857" cy="1421507"/>
          </a:xfrm>
          <a:prstGeom prst="rect">
            <a:avLst/>
          </a:prstGeom>
          <a:noFill/>
          <a:ln w="9525">
            <a:noFill/>
            <a:miter lim="800000"/>
            <a:headEnd/>
            <a:tailEnd/>
          </a:ln>
          <a:effectLst>
            <a:softEdge rad="31750"/>
          </a:effectLst>
        </p:spPr>
      </p:pic>
      <p:sp>
        <p:nvSpPr>
          <p:cNvPr id="7" name="圆角矩形 6"/>
          <p:cNvSpPr/>
          <p:nvPr/>
        </p:nvSpPr>
        <p:spPr>
          <a:xfrm>
            <a:off x="5480686" y="1688254"/>
            <a:ext cx="2700655" cy="4483100"/>
          </a:xfrm>
          <a:prstGeom prst="roundRect">
            <a:avLst/>
          </a:prstGeom>
          <a:solidFill>
            <a:schemeClr val="accent5">
              <a:lumMod val="60000"/>
              <a:lumOff val="4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pic>
        <p:nvPicPr>
          <p:cNvPr id="10" name="Picture 2"/>
          <p:cNvPicPr>
            <a:picLocks noChangeAspect="1" noChangeArrowheads="1"/>
          </p:cNvPicPr>
          <p:nvPr/>
        </p:nvPicPr>
        <p:blipFill>
          <a:blip r:embed="rId3" cstate="print"/>
          <a:srcRect/>
          <a:stretch>
            <a:fillRect/>
          </a:stretch>
        </p:blipFill>
        <p:spPr bwMode="auto">
          <a:xfrm>
            <a:off x="5926441" y="2237553"/>
            <a:ext cx="1782857" cy="1421507"/>
          </a:xfrm>
          <a:prstGeom prst="rect">
            <a:avLst/>
          </a:prstGeom>
          <a:noFill/>
          <a:ln w="9525">
            <a:noFill/>
            <a:miter lim="800000"/>
            <a:headEnd/>
            <a:tailEnd/>
          </a:ln>
          <a:effectLst>
            <a:softEdge rad="31750"/>
          </a:effectLst>
        </p:spPr>
      </p:pic>
      <p:pic>
        <p:nvPicPr>
          <p:cNvPr id="21506" name="图片 3" descr="ampllyLOGO"/>
          <p:cNvPicPr>
            <a:picLocks noChangeAspect="1"/>
          </p:cNvPicPr>
          <p:nvPr/>
        </p:nvPicPr>
        <p:blipFill>
          <a:blip r:embed="rId4"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3" name="流程图: 过程 2"/>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cstate="print"/>
          <a:srcRect/>
          <a:stretch>
            <a:fillRect/>
          </a:stretch>
        </p:blipFill>
        <p:spPr bwMode="auto">
          <a:xfrm>
            <a:off x="827584" y="1628800"/>
            <a:ext cx="7627044" cy="3840427"/>
          </a:xfrm>
          <a:prstGeom prst="rect">
            <a:avLst/>
          </a:prstGeom>
          <a:noFill/>
          <a:ln w="9525">
            <a:noFill/>
            <a:miter lim="800000"/>
            <a:headEnd/>
            <a:tailEnd/>
          </a:ln>
        </p:spPr>
      </p:pic>
      <p:pic>
        <p:nvPicPr>
          <p:cNvPr id="21506" name="图片 3" descr="ampllyLOGO"/>
          <p:cNvPicPr>
            <a:picLocks noChangeAspect="1"/>
          </p:cNvPicPr>
          <p:nvPr/>
        </p:nvPicPr>
        <p:blipFill>
          <a:blip r:embed="rId3"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
        <p:nvSpPr>
          <p:cNvPr id="5" name="TextBox 4"/>
          <p:cNvSpPr txBox="1"/>
          <p:nvPr/>
        </p:nvSpPr>
        <p:spPr>
          <a:xfrm>
            <a:off x="323528" y="1028733"/>
            <a:ext cx="4788024" cy="369332"/>
          </a:xfrm>
          <a:prstGeom prst="rect">
            <a:avLst/>
          </a:prstGeom>
          <a:noFill/>
        </p:spPr>
        <p:txBody>
          <a:bodyPr wrap="square" rtlCol="0">
            <a:spAutoFit/>
          </a:bodyPr>
          <a:lstStyle/>
          <a:p>
            <a:r>
              <a:rPr lang="zh-CN" altLang="en-US" dirty="0" smtClean="0">
                <a:cs typeface="+mn-ea"/>
                <a:sym typeface="+mn-lt"/>
              </a:rPr>
              <a:t>实验室检查：</a:t>
            </a:r>
            <a:endParaRPr lang="zh-CN" altLang="en-US" dirty="0">
              <a:cs typeface="+mn-ea"/>
              <a:sym typeface="+mn-lt"/>
            </a:endParaRPr>
          </a:p>
        </p:txBody>
      </p:sp>
      <p:sp>
        <p:nvSpPr>
          <p:cNvPr id="6" name="TextBox 5"/>
          <p:cNvSpPr txBox="1"/>
          <p:nvPr/>
        </p:nvSpPr>
        <p:spPr>
          <a:xfrm>
            <a:off x="395536" y="1700808"/>
            <a:ext cx="8280920" cy="3416320"/>
          </a:xfrm>
          <a:prstGeom prst="rect">
            <a:avLst/>
          </a:prstGeom>
          <a:noFill/>
        </p:spPr>
        <p:txBody>
          <a:bodyPr wrap="square" rtlCol="0">
            <a:spAutoFit/>
          </a:bodyPr>
          <a:lstStyle/>
          <a:p>
            <a:r>
              <a:rPr lang="en-US" altLang="zh-CN" b="1" dirty="0" smtClean="0">
                <a:cs typeface="+mn-ea"/>
                <a:sym typeface="+mn-lt"/>
              </a:rPr>
              <a:t>1</a:t>
            </a:r>
            <a:r>
              <a:rPr lang="zh-CN" altLang="en-US" b="1" dirty="0" smtClean="0">
                <a:cs typeface="+mn-ea"/>
                <a:sym typeface="+mn-lt"/>
              </a:rPr>
              <a:t>、外周血常规：</a:t>
            </a:r>
            <a:r>
              <a:rPr lang="zh-CN" altLang="en-US" dirty="0" smtClean="0">
                <a:cs typeface="+mn-ea"/>
                <a:sym typeface="+mn-lt"/>
              </a:rPr>
              <a:t>白细胞总数一般不高或降低，重症病例淋巴细胞计数明显降低。</a:t>
            </a:r>
            <a:endParaRPr lang="en-US" altLang="zh-CN" dirty="0" smtClean="0">
              <a:cs typeface="+mn-ea"/>
              <a:sym typeface="+mn-lt"/>
            </a:endParaRPr>
          </a:p>
          <a:p>
            <a:endParaRPr lang="en-US" altLang="zh-CN" dirty="0" smtClean="0">
              <a:cs typeface="+mn-ea"/>
              <a:sym typeface="+mn-lt"/>
            </a:endParaRPr>
          </a:p>
          <a:p>
            <a:r>
              <a:rPr lang="en-US" altLang="zh-CN" b="1" dirty="0" smtClean="0">
                <a:cs typeface="+mn-ea"/>
                <a:sym typeface="+mn-lt"/>
              </a:rPr>
              <a:t>2</a:t>
            </a:r>
            <a:r>
              <a:rPr lang="zh-CN" altLang="en-US" b="1" dirty="0" smtClean="0">
                <a:cs typeface="+mn-ea"/>
                <a:sym typeface="+mn-lt"/>
              </a:rPr>
              <a:t>、血生化</a:t>
            </a:r>
            <a:r>
              <a:rPr lang="zh-CN" altLang="en-US" dirty="0" smtClean="0">
                <a:cs typeface="+mn-ea"/>
                <a:sym typeface="+mn-lt"/>
              </a:rPr>
              <a:t>：部分病例出现低血钾，少数病例肌酸激酶、天门冬氨酸氨基转移酶、丙氨酸氨基转移酶、乳酸脱氢酶、肌酐等升高。</a:t>
            </a:r>
            <a:endParaRPr lang="en-US" altLang="zh-CN" dirty="0" smtClean="0">
              <a:cs typeface="+mn-ea"/>
              <a:sym typeface="+mn-lt"/>
            </a:endParaRPr>
          </a:p>
          <a:p>
            <a:endParaRPr lang="en-US" altLang="zh-CN" dirty="0" smtClean="0">
              <a:cs typeface="+mn-ea"/>
              <a:sym typeface="+mn-lt"/>
            </a:endParaRPr>
          </a:p>
          <a:p>
            <a:r>
              <a:rPr lang="en-US" altLang="zh-CN" b="1" dirty="0" smtClean="0">
                <a:cs typeface="+mn-ea"/>
                <a:sym typeface="+mn-lt"/>
              </a:rPr>
              <a:t>3</a:t>
            </a:r>
            <a:r>
              <a:rPr lang="zh-CN" altLang="en-US" b="1" dirty="0" smtClean="0">
                <a:cs typeface="+mn-ea"/>
                <a:sym typeface="+mn-lt"/>
              </a:rPr>
              <a:t>、病原学检查：</a:t>
            </a:r>
            <a:endParaRPr lang="en-US" altLang="zh-CN" b="1" dirty="0" smtClean="0">
              <a:cs typeface="+mn-ea"/>
              <a:sym typeface="+mn-lt"/>
            </a:endParaRPr>
          </a:p>
          <a:p>
            <a:r>
              <a:rPr lang="zh-CN" altLang="en-US" b="1" dirty="0" smtClean="0">
                <a:cs typeface="+mn-ea"/>
                <a:sym typeface="+mn-lt"/>
              </a:rPr>
              <a:t>（</a:t>
            </a:r>
            <a:r>
              <a:rPr lang="en-US" altLang="zh-CN" b="1" dirty="0" smtClean="0">
                <a:cs typeface="+mn-ea"/>
                <a:sym typeface="+mn-lt"/>
              </a:rPr>
              <a:t>1</a:t>
            </a:r>
            <a:r>
              <a:rPr lang="zh-CN" altLang="en-US" b="1" dirty="0" smtClean="0">
                <a:cs typeface="+mn-ea"/>
                <a:sym typeface="+mn-lt"/>
              </a:rPr>
              <a:t>）病毒核酸检测：</a:t>
            </a:r>
            <a:r>
              <a:rPr lang="zh-CN" altLang="en-US" dirty="0" smtClean="0">
                <a:cs typeface="+mn-ea"/>
                <a:sym typeface="+mn-lt"/>
              </a:rPr>
              <a:t>以实时荧光</a:t>
            </a:r>
            <a:r>
              <a:rPr lang="en-US" altLang="zh-CN" dirty="0" smtClean="0">
                <a:cs typeface="+mn-ea"/>
                <a:sym typeface="+mn-lt"/>
              </a:rPr>
              <a:t>PCR</a:t>
            </a:r>
            <a:r>
              <a:rPr lang="zh-CN" altLang="en-US" dirty="0" smtClean="0">
                <a:cs typeface="+mn-ea"/>
                <a:sym typeface="+mn-lt"/>
              </a:rPr>
              <a:t>技术法检测呼吸道标本（鼻咽拭子、鼻咽或气管抽取物、痰）中的病毒核酸。其特异性和敏感性最好。</a:t>
            </a:r>
            <a:endParaRPr lang="en-US" altLang="zh-CN" dirty="0" smtClean="0">
              <a:cs typeface="+mn-ea"/>
              <a:sym typeface="+mn-lt"/>
            </a:endParaRPr>
          </a:p>
          <a:p>
            <a:r>
              <a:rPr lang="zh-CN" altLang="en-US" b="1" dirty="0" smtClean="0">
                <a:cs typeface="+mn-ea"/>
                <a:sym typeface="+mn-lt"/>
              </a:rPr>
              <a:t>（</a:t>
            </a:r>
            <a:r>
              <a:rPr lang="en-US" altLang="zh-CN" b="1" dirty="0" smtClean="0">
                <a:cs typeface="+mn-ea"/>
                <a:sym typeface="+mn-lt"/>
              </a:rPr>
              <a:t>2</a:t>
            </a:r>
            <a:r>
              <a:rPr lang="zh-CN" altLang="en-US" b="1" dirty="0" smtClean="0">
                <a:cs typeface="+mn-ea"/>
                <a:sym typeface="+mn-lt"/>
              </a:rPr>
              <a:t>）病毒抗原检测：</a:t>
            </a:r>
            <a:r>
              <a:rPr lang="zh-CN" altLang="en-US" dirty="0" smtClean="0">
                <a:cs typeface="+mn-ea"/>
                <a:sym typeface="+mn-lt"/>
              </a:rPr>
              <a:t>敏感度低于核酸检测，易出现非特异性。</a:t>
            </a:r>
            <a:endParaRPr lang="en-US" altLang="zh-CN" dirty="0" smtClean="0">
              <a:cs typeface="+mn-ea"/>
              <a:sym typeface="+mn-lt"/>
            </a:endParaRPr>
          </a:p>
          <a:p>
            <a:r>
              <a:rPr lang="zh-CN" altLang="en-US" b="1" dirty="0" smtClean="0">
                <a:cs typeface="+mn-ea"/>
                <a:sym typeface="+mn-lt"/>
              </a:rPr>
              <a:t>（</a:t>
            </a:r>
            <a:r>
              <a:rPr lang="en-US" altLang="zh-CN" b="1" dirty="0" smtClean="0">
                <a:cs typeface="+mn-ea"/>
                <a:sym typeface="+mn-lt"/>
              </a:rPr>
              <a:t>3</a:t>
            </a:r>
            <a:r>
              <a:rPr lang="zh-CN" altLang="en-US" b="1" dirty="0" smtClean="0">
                <a:cs typeface="+mn-ea"/>
                <a:sym typeface="+mn-lt"/>
              </a:rPr>
              <a:t>）血清学检测：</a:t>
            </a:r>
            <a:r>
              <a:rPr lang="zh-CN" altLang="en-US" dirty="0" smtClean="0">
                <a:cs typeface="+mn-ea"/>
                <a:sym typeface="+mn-lt"/>
              </a:rPr>
              <a:t>检测</a:t>
            </a:r>
            <a:r>
              <a:rPr lang="en-US" altLang="zh-CN" dirty="0" err="1" smtClean="0">
                <a:cs typeface="+mn-ea"/>
                <a:sym typeface="+mn-lt"/>
              </a:rPr>
              <a:t>IgM</a:t>
            </a:r>
            <a:r>
              <a:rPr lang="zh-CN" altLang="en-US" dirty="0" smtClean="0">
                <a:cs typeface="+mn-ea"/>
                <a:sym typeface="+mn-lt"/>
              </a:rPr>
              <a:t>和</a:t>
            </a:r>
            <a:r>
              <a:rPr lang="en-US" altLang="zh-CN" dirty="0" err="1" smtClean="0">
                <a:cs typeface="+mn-ea"/>
                <a:sym typeface="+mn-lt"/>
              </a:rPr>
              <a:t>IgG</a:t>
            </a:r>
            <a:r>
              <a:rPr lang="zh-CN" altLang="en-US" dirty="0" smtClean="0">
                <a:cs typeface="+mn-ea"/>
                <a:sym typeface="+mn-lt"/>
              </a:rPr>
              <a:t>抗体水平。在窗口期或者部分免疫低下的患者灵敏度较低。</a:t>
            </a:r>
            <a:endParaRPr lang="en-US" altLang="zh-CN" dirty="0" smtClean="0">
              <a:cs typeface="+mn-ea"/>
              <a:sym typeface="+mn-lt"/>
            </a:endParaRPr>
          </a:p>
          <a:p>
            <a:r>
              <a:rPr lang="zh-CN" altLang="en-US" b="1" dirty="0" smtClean="0">
                <a:cs typeface="+mn-ea"/>
                <a:sym typeface="+mn-lt"/>
              </a:rPr>
              <a:t>（</a:t>
            </a:r>
            <a:r>
              <a:rPr lang="en-US" altLang="zh-CN" b="1" dirty="0" smtClean="0">
                <a:cs typeface="+mn-ea"/>
                <a:sym typeface="+mn-lt"/>
              </a:rPr>
              <a:t>4</a:t>
            </a:r>
            <a:r>
              <a:rPr lang="zh-CN" altLang="en-US" b="1" dirty="0" smtClean="0">
                <a:cs typeface="+mn-ea"/>
                <a:sym typeface="+mn-lt"/>
              </a:rPr>
              <a:t>）病毒分离培养：</a:t>
            </a:r>
            <a:r>
              <a:rPr lang="zh-CN" altLang="en-US" dirty="0" smtClean="0">
                <a:cs typeface="+mn-ea"/>
                <a:sym typeface="+mn-lt"/>
              </a:rPr>
              <a:t>从呼吸道标本中分离流感病毒培养，时间长，灵敏度低。</a:t>
            </a:r>
            <a:endParaRPr lang="en-US" altLang="zh-CN" dirty="0" smtClean="0">
              <a:cs typeface="+mn-ea"/>
              <a:sym typeface="+mn-lt"/>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9" name="流程图: 过程 8"/>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
        <p:nvSpPr>
          <p:cNvPr id="5" name="TextBox 4"/>
          <p:cNvSpPr txBox="1"/>
          <p:nvPr/>
        </p:nvSpPr>
        <p:spPr>
          <a:xfrm>
            <a:off x="323528" y="1028733"/>
            <a:ext cx="4499992" cy="369332"/>
          </a:xfrm>
          <a:prstGeom prst="rect">
            <a:avLst/>
          </a:prstGeom>
          <a:noFill/>
        </p:spPr>
        <p:txBody>
          <a:bodyPr wrap="square" rtlCol="0">
            <a:spAutoFit/>
          </a:bodyPr>
          <a:lstStyle/>
          <a:p>
            <a:r>
              <a:rPr lang="zh-CN" altLang="en-US" dirty="0" smtClean="0">
                <a:cs typeface="+mn-ea"/>
                <a:sym typeface="+mn-lt"/>
              </a:rPr>
              <a:t>病例确诊：</a:t>
            </a:r>
            <a:endParaRPr lang="zh-CN" altLang="en-US" dirty="0">
              <a:cs typeface="+mn-ea"/>
              <a:sym typeface="+mn-lt"/>
            </a:endParaRPr>
          </a:p>
        </p:txBody>
      </p:sp>
      <p:sp>
        <p:nvSpPr>
          <p:cNvPr id="6" name="TextBox 5"/>
          <p:cNvSpPr txBox="1"/>
          <p:nvPr/>
        </p:nvSpPr>
        <p:spPr>
          <a:xfrm>
            <a:off x="467544" y="1892829"/>
            <a:ext cx="6840760" cy="2492990"/>
          </a:xfrm>
          <a:prstGeom prst="rect">
            <a:avLst/>
          </a:prstGeom>
          <a:noFill/>
        </p:spPr>
        <p:txBody>
          <a:bodyPr wrap="square" rtlCol="0">
            <a:spAutoFit/>
          </a:bodyPr>
          <a:lstStyle/>
          <a:p>
            <a:r>
              <a:rPr lang="zh-CN" altLang="en-US" dirty="0" smtClean="0">
                <a:cs typeface="+mn-ea"/>
                <a:sym typeface="+mn-lt"/>
              </a:rPr>
              <a:t>出现流感样临床表现，同时有以下一种或者几种实验室检测结果：</a:t>
            </a:r>
            <a:endParaRPr lang="en-US" altLang="zh-CN" dirty="0" smtClean="0">
              <a:cs typeface="+mn-ea"/>
              <a:sym typeface="+mn-lt"/>
            </a:endParaRPr>
          </a:p>
          <a:p>
            <a:endParaRPr lang="en-US" altLang="zh-CN" dirty="0" smtClean="0">
              <a:cs typeface="+mn-ea"/>
              <a:sym typeface="+mn-lt"/>
            </a:endParaRPr>
          </a:p>
          <a:p>
            <a:r>
              <a:rPr lang="en-US" altLang="zh-CN" sz="2000" dirty="0" smtClean="0">
                <a:solidFill>
                  <a:srgbClr val="FF0000"/>
                </a:solidFill>
                <a:cs typeface="+mn-ea"/>
                <a:sym typeface="+mn-lt"/>
              </a:rPr>
              <a:t>—</a:t>
            </a:r>
            <a:r>
              <a:rPr lang="zh-CN" altLang="en-US" sz="2000" dirty="0" smtClean="0">
                <a:solidFill>
                  <a:srgbClr val="FF0000"/>
                </a:solidFill>
                <a:cs typeface="+mn-ea"/>
                <a:sym typeface="+mn-lt"/>
              </a:rPr>
              <a:t>甲型流感病毒核酸检测阳性（采用实时荧光</a:t>
            </a:r>
            <a:r>
              <a:rPr lang="en-US" altLang="zh-CN" sz="2000" dirty="0" smtClean="0">
                <a:solidFill>
                  <a:srgbClr val="FF0000"/>
                </a:solidFill>
                <a:cs typeface="+mn-ea"/>
                <a:sym typeface="+mn-lt"/>
              </a:rPr>
              <a:t>PCR</a:t>
            </a:r>
            <a:r>
              <a:rPr lang="zh-CN" altLang="en-US" sz="2000" dirty="0" smtClean="0">
                <a:solidFill>
                  <a:srgbClr val="FF0000"/>
                </a:solidFill>
                <a:cs typeface="+mn-ea"/>
                <a:sym typeface="+mn-lt"/>
              </a:rPr>
              <a:t>技术）</a:t>
            </a:r>
            <a:endParaRPr lang="en-US" altLang="zh-CN" sz="2000" dirty="0" smtClean="0">
              <a:solidFill>
                <a:srgbClr val="FF0000"/>
              </a:solidFill>
              <a:cs typeface="+mn-ea"/>
              <a:sym typeface="+mn-lt"/>
            </a:endParaRPr>
          </a:p>
          <a:p>
            <a:endParaRPr lang="en-US" altLang="zh-CN" sz="2000" dirty="0" smtClean="0">
              <a:solidFill>
                <a:srgbClr val="FF0000"/>
              </a:solidFill>
              <a:cs typeface="+mn-ea"/>
              <a:sym typeface="+mn-lt"/>
            </a:endParaRPr>
          </a:p>
          <a:p>
            <a:r>
              <a:rPr lang="en-US" altLang="zh-CN" sz="2000" dirty="0" smtClean="0">
                <a:solidFill>
                  <a:srgbClr val="FF0000"/>
                </a:solidFill>
                <a:cs typeface="+mn-ea"/>
                <a:sym typeface="+mn-lt"/>
              </a:rPr>
              <a:t>—</a:t>
            </a:r>
            <a:r>
              <a:rPr lang="zh-CN" altLang="en-US" sz="2000" dirty="0" smtClean="0">
                <a:solidFill>
                  <a:srgbClr val="FF0000"/>
                </a:solidFill>
                <a:cs typeface="+mn-ea"/>
                <a:sym typeface="+mn-lt"/>
              </a:rPr>
              <a:t>分离到甲型流感病毒株</a:t>
            </a:r>
            <a:endParaRPr lang="en-US" altLang="zh-CN" sz="2000" dirty="0" smtClean="0">
              <a:solidFill>
                <a:srgbClr val="FF0000"/>
              </a:solidFill>
              <a:cs typeface="+mn-ea"/>
              <a:sym typeface="+mn-lt"/>
            </a:endParaRPr>
          </a:p>
          <a:p>
            <a:endParaRPr lang="en-US" altLang="zh-CN" sz="2000" dirty="0" smtClean="0">
              <a:solidFill>
                <a:srgbClr val="FF0000"/>
              </a:solidFill>
              <a:cs typeface="+mn-ea"/>
              <a:sym typeface="+mn-lt"/>
            </a:endParaRPr>
          </a:p>
          <a:p>
            <a:r>
              <a:rPr lang="en-US" altLang="zh-CN" sz="2000" dirty="0" smtClean="0">
                <a:solidFill>
                  <a:srgbClr val="FF0000"/>
                </a:solidFill>
                <a:cs typeface="+mn-ea"/>
                <a:sym typeface="+mn-lt"/>
              </a:rPr>
              <a:t>—</a:t>
            </a:r>
            <a:r>
              <a:rPr lang="zh-CN" altLang="en-US" sz="2000" dirty="0" smtClean="0">
                <a:solidFill>
                  <a:srgbClr val="FF0000"/>
                </a:solidFill>
                <a:cs typeface="+mn-ea"/>
                <a:sym typeface="+mn-lt"/>
              </a:rPr>
              <a:t>血清甲型流感病毒的特异性中和抗体水平呈</a:t>
            </a:r>
            <a:r>
              <a:rPr lang="en-US" altLang="zh-CN" sz="2000" dirty="0" smtClean="0">
                <a:solidFill>
                  <a:srgbClr val="FF0000"/>
                </a:solidFill>
                <a:cs typeface="+mn-ea"/>
                <a:sym typeface="+mn-lt"/>
              </a:rPr>
              <a:t>4</a:t>
            </a:r>
            <a:r>
              <a:rPr lang="zh-CN" altLang="en-US" sz="2000" dirty="0" smtClean="0">
                <a:solidFill>
                  <a:srgbClr val="FF0000"/>
                </a:solidFill>
                <a:cs typeface="+mn-ea"/>
                <a:sym typeface="+mn-lt"/>
              </a:rPr>
              <a:t>倍或者以上升高</a:t>
            </a:r>
            <a:endParaRPr lang="zh-CN" altLang="en-US" sz="2000" dirty="0">
              <a:solidFill>
                <a:srgbClr val="FF0000"/>
              </a:solidFill>
              <a:cs typeface="+mn-ea"/>
              <a:sym typeface="+mn-lt"/>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8125" y="1109134"/>
            <a:ext cx="5172710" cy="560493"/>
          </a:xfrm>
        </p:spPr>
        <p:txBody>
          <a:bodyPr>
            <a:normAutofit fontScale="60000" lnSpcReduction="20000"/>
          </a:bodyPr>
          <a:lstStyle/>
          <a:p>
            <a:r>
              <a:rPr lang="en-US" altLang="zh-CN" b="1" dirty="0">
                <a:solidFill>
                  <a:srgbClr val="FF0000"/>
                </a:solidFill>
                <a:latin typeface="+mn-lt"/>
                <a:ea typeface="+mn-ea"/>
                <a:cs typeface="+mn-ea"/>
                <a:sym typeface="+mn-lt"/>
              </a:rPr>
              <a:t>“</a:t>
            </a:r>
            <a:r>
              <a:rPr lang="zh-CN" altLang="en-US" b="1" dirty="0">
                <a:solidFill>
                  <a:srgbClr val="FF0000"/>
                </a:solidFill>
                <a:latin typeface="+mn-lt"/>
                <a:ea typeface="+mn-ea"/>
                <a:cs typeface="+mn-ea"/>
                <a:sym typeface="+mn-lt"/>
              </a:rPr>
              <a:t>流感下的北京中年</a:t>
            </a:r>
            <a:r>
              <a:rPr lang="en-US" altLang="zh-CN" b="1" dirty="0">
                <a:solidFill>
                  <a:srgbClr val="FF0000"/>
                </a:solidFill>
                <a:latin typeface="+mn-lt"/>
                <a:ea typeface="+mn-ea"/>
                <a:cs typeface="+mn-ea"/>
                <a:sym typeface="+mn-lt"/>
              </a:rPr>
              <a:t>”</a:t>
            </a:r>
            <a:r>
              <a:rPr lang="zh-CN" altLang="en-US" dirty="0">
                <a:latin typeface="+mn-lt"/>
                <a:ea typeface="+mn-ea"/>
                <a:cs typeface="+mn-ea"/>
                <a:sym typeface="+mn-lt"/>
              </a:rPr>
              <a:t>就是对感冒危害性认识不足的典型案例：</a:t>
            </a:r>
          </a:p>
          <a:p>
            <a:pPr marL="0" indent="0">
              <a:buNone/>
            </a:pP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a:p>
            <a:pPr marL="0" indent="0">
              <a:buNone/>
            </a:pPr>
            <a:endParaRPr lang="zh-CN" altLang="en-US" dirty="0">
              <a:latin typeface="+mn-lt"/>
              <a:ea typeface="+mn-ea"/>
              <a:cs typeface="+mn-ea"/>
              <a:sym typeface="+mn-lt"/>
            </a:endParaRPr>
          </a:p>
          <a:p>
            <a:pPr marL="0" indent="0">
              <a:buNone/>
            </a:pPr>
            <a:endParaRPr lang="en-US" altLang="zh-CN" dirty="0">
              <a:latin typeface="+mn-lt"/>
              <a:ea typeface="+mn-ea"/>
              <a:cs typeface="+mn-ea"/>
              <a:sym typeface="+mn-lt"/>
            </a:endParaRPr>
          </a:p>
        </p:txBody>
      </p:sp>
      <p:pic>
        <p:nvPicPr>
          <p:cNvPr id="4" name="图片 3"/>
          <p:cNvPicPr>
            <a:picLocks noChangeAspect="1"/>
          </p:cNvPicPr>
          <p:nvPr/>
        </p:nvPicPr>
        <p:blipFill>
          <a:blip r:embed="rId3" cstate="print"/>
          <a:stretch>
            <a:fillRect/>
          </a:stretch>
        </p:blipFill>
        <p:spPr>
          <a:xfrm>
            <a:off x="6477000" y="791634"/>
            <a:ext cx="2495074" cy="2590165"/>
          </a:xfrm>
          <a:prstGeom prst="rect">
            <a:avLst/>
          </a:prstGeom>
        </p:spPr>
      </p:pic>
      <p:pic>
        <p:nvPicPr>
          <p:cNvPr id="5" name="图片 4"/>
          <p:cNvPicPr>
            <a:picLocks noChangeAspect="1"/>
          </p:cNvPicPr>
          <p:nvPr/>
        </p:nvPicPr>
        <p:blipFill>
          <a:blip r:embed="rId4" cstate="print"/>
          <a:stretch>
            <a:fillRect/>
          </a:stretch>
        </p:blipFill>
        <p:spPr>
          <a:xfrm>
            <a:off x="469583" y="1895899"/>
            <a:ext cx="4331494" cy="2430145"/>
          </a:xfrm>
          <a:prstGeom prst="rect">
            <a:avLst/>
          </a:prstGeom>
        </p:spPr>
      </p:pic>
      <p:sp>
        <p:nvSpPr>
          <p:cNvPr id="7" name="文本框 6"/>
          <p:cNvSpPr txBox="1"/>
          <p:nvPr/>
        </p:nvSpPr>
        <p:spPr>
          <a:xfrm>
            <a:off x="1442085" y="3844079"/>
            <a:ext cx="1953578" cy="276999"/>
          </a:xfrm>
          <a:prstGeom prst="rect">
            <a:avLst/>
          </a:prstGeom>
          <a:noFill/>
        </p:spPr>
        <p:txBody>
          <a:bodyPr wrap="square" rtlCol="0" anchor="t">
            <a:spAutoFit/>
          </a:bodyPr>
          <a:lstStyle/>
          <a:p>
            <a:r>
              <a:rPr lang="zh-CN" altLang="en-US" sz="1200">
                <a:solidFill>
                  <a:srgbClr val="660066"/>
                </a:solidFill>
                <a:cs typeface="+mn-ea"/>
                <a:sym typeface="+mn-lt"/>
              </a:rPr>
              <a:t>戊医院的诊断结果！！</a:t>
            </a:r>
          </a:p>
        </p:txBody>
      </p:sp>
      <p:sp>
        <p:nvSpPr>
          <p:cNvPr id="8" name="圆角矩形 7"/>
          <p:cNvSpPr/>
          <p:nvPr/>
        </p:nvSpPr>
        <p:spPr>
          <a:xfrm>
            <a:off x="556736" y="4848014"/>
            <a:ext cx="3425666" cy="152590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l"/>
            <a:r>
              <a:rPr lang="en-US" altLang="zh-CN" sz="1350">
                <a:cs typeface="+mn-ea"/>
                <a:sym typeface="+mn-lt"/>
              </a:rPr>
              <a:t>      </a:t>
            </a:r>
          </a:p>
          <a:p>
            <a:pPr algn="l"/>
            <a:r>
              <a:rPr lang="en-US" altLang="zh-CN" sz="1350">
                <a:cs typeface="+mn-ea"/>
                <a:sym typeface="+mn-lt"/>
              </a:rPr>
              <a:t>       </a:t>
            </a:r>
            <a:r>
              <a:rPr lang="zh-CN" altLang="en-US" sz="1350">
                <a:cs typeface="+mn-ea"/>
                <a:sym typeface="+mn-lt"/>
              </a:rPr>
              <a:t>正如</a:t>
            </a:r>
            <a:r>
              <a:rPr lang="en-US" altLang="zh-CN" sz="1350">
                <a:cs typeface="+mn-ea"/>
                <a:sym typeface="+mn-lt"/>
              </a:rPr>
              <a:t>“</a:t>
            </a:r>
            <a:r>
              <a:rPr lang="zh-CN" altLang="en-US" sz="1350">
                <a:cs typeface="+mn-ea"/>
                <a:sym typeface="+mn-lt"/>
              </a:rPr>
              <a:t>流感下的北京中年</a:t>
            </a:r>
            <a:r>
              <a:rPr lang="en-US" altLang="zh-CN" sz="1350">
                <a:cs typeface="+mn-ea"/>
                <a:sym typeface="+mn-lt"/>
              </a:rPr>
              <a:t>”</a:t>
            </a:r>
            <a:r>
              <a:rPr lang="zh-CN" altLang="en-US" sz="1350">
                <a:cs typeface="+mn-ea"/>
                <a:sym typeface="+mn-lt"/>
              </a:rPr>
              <a:t>文章中的描述，是大部分中国人对感冒治疗的基本方案，</a:t>
            </a:r>
            <a:r>
              <a:rPr lang="en-US" altLang="zh-CN" sz="1350">
                <a:cs typeface="+mn-ea"/>
                <a:sym typeface="+mn-lt"/>
              </a:rPr>
              <a:t>1</a:t>
            </a:r>
            <a:r>
              <a:rPr lang="zh-CN" altLang="en-US" sz="1350">
                <a:cs typeface="+mn-ea"/>
                <a:sym typeface="+mn-lt"/>
              </a:rPr>
              <a:t>、多喝水，</a:t>
            </a:r>
            <a:r>
              <a:rPr lang="en-US" altLang="zh-CN" sz="1350">
                <a:cs typeface="+mn-ea"/>
                <a:sym typeface="+mn-lt"/>
              </a:rPr>
              <a:t>2</a:t>
            </a:r>
            <a:r>
              <a:rPr lang="zh-CN" altLang="en-US" sz="1350">
                <a:cs typeface="+mn-ea"/>
                <a:sym typeface="+mn-lt"/>
              </a:rPr>
              <a:t>、到医院打点滴，</a:t>
            </a:r>
            <a:r>
              <a:rPr lang="en-US" altLang="zh-CN" sz="1350">
                <a:cs typeface="+mn-ea"/>
                <a:sym typeface="+mn-lt"/>
              </a:rPr>
              <a:t>3</a:t>
            </a:r>
            <a:r>
              <a:rPr lang="zh-CN" altLang="en-US" sz="1350">
                <a:cs typeface="+mn-ea"/>
                <a:sym typeface="+mn-lt"/>
              </a:rPr>
              <a:t>、吃抗生素类药物。并没有明确病原体，然后对症用药治疗。</a:t>
            </a:r>
          </a:p>
          <a:p>
            <a:pPr algn="l"/>
            <a:r>
              <a:rPr lang="zh-CN" altLang="en-US" sz="1350">
                <a:cs typeface="+mn-ea"/>
                <a:sym typeface="+mn-lt"/>
              </a:rPr>
              <a:t>      </a:t>
            </a:r>
          </a:p>
        </p:txBody>
      </p:sp>
      <p:sp>
        <p:nvSpPr>
          <p:cNvPr id="10" name="圆角矩形 9"/>
          <p:cNvSpPr/>
          <p:nvPr/>
        </p:nvSpPr>
        <p:spPr>
          <a:xfrm>
            <a:off x="4946651" y="3560234"/>
            <a:ext cx="4025265" cy="307594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l" fontAlgn="auto">
              <a:lnSpc>
                <a:spcPts val="2200"/>
              </a:lnSpc>
            </a:pPr>
            <a:r>
              <a:rPr lang="en-US" altLang="zh-CN" sz="1350">
                <a:cs typeface="+mn-ea"/>
                <a:sym typeface="+mn-lt"/>
              </a:rPr>
              <a:t>       </a:t>
            </a:r>
            <a:r>
              <a:rPr lang="zh-CN" altLang="en-US" sz="1200">
                <a:cs typeface="+mn-ea"/>
                <a:sym typeface="+mn-lt"/>
              </a:rPr>
              <a:t>文章中指到丁医院做了甲乙流的初筛，显示阴性，但是在戊医院的</a:t>
            </a:r>
            <a:r>
              <a:rPr lang="en-US" altLang="zh-CN" sz="1200" b="1">
                <a:solidFill>
                  <a:srgbClr val="FF0000"/>
                </a:solidFill>
                <a:cs typeface="+mn-ea"/>
                <a:sym typeface="+mn-lt"/>
              </a:rPr>
              <a:t>“</a:t>
            </a:r>
            <a:r>
              <a:rPr lang="zh-CN" altLang="en-US" sz="1200" b="1">
                <a:solidFill>
                  <a:srgbClr val="FF0000"/>
                </a:solidFill>
                <a:cs typeface="+mn-ea"/>
                <a:sym typeface="+mn-lt"/>
              </a:rPr>
              <a:t>鼻咽拭子甲型流感病毒核酸测定</a:t>
            </a:r>
            <a:r>
              <a:rPr lang="en-US" altLang="zh-CN" sz="1200" b="1">
                <a:solidFill>
                  <a:srgbClr val="FF0000"/>
                </a:solidFill>
                <a:cs typeface="+mn-ea"/>
                <a:sym typeface="+mn-lt"/>
              </a:rPr>
              <a:t>”</a:t>
            </a:r>
            <a:r>
              <a:rPr lang="zh-CN" altLang="en-US" sz="1200" b="1">
                <a:solidFill>
                  <a:srgbClr val="FF0000"/>
                </a:solidFill>
                <a:cs typeface="+mn-ea"/>
                <a:sym typeface="+mn-lt"/>
              </a:rPr>
              <a:t>中显示阳性</a:t>
            </a:r>
            <a:r>
              <a:rPr lang="zh-CN" altLang="en-US" sz="1200">
                <a:cs typeface="+mn-ea"/>
                <a:sym typeface="+mn-lt"/>
              </a:rPr>
              <a:t>。是因为大部分初筛实验都是用抗原检测，抗原检测最常见的是金标法，特点是简单快速，只需要患者的鼻咽拭子就可以检测，半个小时左右就可以出结果。但是其与流感病毒核酸检测相比，敏感性较低，与核酸检测的阳性符合率较低，这也是为什么乙医院检测阴性，而戊医院检测阳性的原因。</a:t>
            </a:r>
          </a:p>
        </p:txBody>
      </p:sp>
      <p:pic>
        <p:nvPicPr>
          <p:cNvPr id="21506" name="图片 3" descr="ampllyLOGO"/>
          <p:cNvPicPr>
            <a:picLocks noChangeAspect="1"/>
          </p:cNvPicPr>
          <p:nvPr/>
        </p:nvPicPr>
        <p:blipFill>
          <a:blip r:embed="rId5"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6" name="流程图: 过程 5"/>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4"/>
          <p:cNvSpPr>
            <a:spLocks noGrp="1"/>
          </p:cNvSpPr>
          <p:nvPr/>
        </p:nvSpPr>
        <p:spPr>
          <a:xfrm>
            <a:off x="1" y="425"/>
            <a:ext cx="5114925" cy="952500"/>
          </a:xfrm>
          <a:prstGeom prst="rect">
            <a:avLst/>
          </a:prstGeom>
          <a:noFill/>
        </p:spPr>
        <p:txBody>
          <a:bodyPr vert="horz" lIns="68580" tIns="34290" rIns="68580" bIns="34290" rtlCol="0" anchor="ctr">
            <a:normAutofit/>
          </a:bodyPr>
          <a:lstStyle>
            <a:lvl1pPr algn="l" defTabSz="914400" rtl="0" eaLnBrk="1" latinLnBrk="0" hangingPunct="1">
              <a:lnSpc>
                <a:spcPct val="90000"/>
              </a:lnSpc>
              <a:spcBef>
                <a:spcPct val="0"/>
              </a:spcBef>
              <a:buNone/>
              <a:defRPr sz="4000" kern="1200">
                <a:solidFill>
                  <a:schemeClr val="bg1"/>
                </a:solidFill>
                <a:latin typeface="+mj-lt"/>
                <a:ea typeface="+mj-ea"/>
                <a:cs typeface="+mj-cs"/>
              </a:defRPr>
            </a:lvl1pPr>
          </a:lstStyle>
          <a:p>
            <a:r>
              <a:rPr lang="en-US" altLang="zh-CN" sz="3000" b="1" dirty="0">
                <a:latin typeface="+mn-lt"/>
                <a:ea typeface="+mn-ea"/>
                <a:cs typeface="+mn-ea"/>
                <a:sym typeface="+mn-lt"/>
              </a:rPr>
              <a:t>2</a:t>
            </a:r>
            <a:r>
              <a:rPr lang="zh-CN" altLang="en-US" sz="3000" b="1" dirty="0">
                <a:latin typeface="+mn-lt"/>
                <a:ea typeface="+mn-ea"/>
                <a:cs typeface="+mn-ea"/>
                <a:sym typeface="+mn-lt"/>
              </a:rPr>
              <a:t>、</a:t>
            </a:r>
            <a:r>
              <a:rPr lang="en-US" altLang="zh-CN" sz="3000" b="1" dirty="0">
                <a:latin typeface="+mn-lt"/>
                <a:ea typeface="+mn-ea"/>
                <a:cs typeface="+mn-ea"/>
                <a:sym typeface="+mn-lt"/>
              </a:rPr>
              <a:t>PCR</a:t>
            </a:r>
            <a:r>
              <a:rPr lang="zh-CN" altLang="en-US" sz="3000" b="1" dirty="0">
                <a:latin typeface="+mn-lt"/>
                <a:ea typeface="+mn-ea"/>
                <a:cs typeface="+mn-ea"/>
                <a:sym typeface="+mn-lt"/>
              </a:rPr>
              <a:t>技术的临床应用</a:t>
            </a:r>
            <a:endParaRPr lang="zh-CN" altLang="en-US" sz="3000">
              <a:latin typeface="+mn-lt"/>
              <a:ea typeface="+mn-ea"/>
              <a:cs typeface="+mn-ea"/>
              <a:sym typeface="+mn-lt"/>
            </a:endParaRPr>
          </a:p>
        </p:txBody>
      </p:sp>
      <p:pic>
        <p:nvPicPr>
          <p:cNvPr id="53252" name="图片 4"/>
          <p:cNvPicPr>
            <a:picLocks noChangeAspect="1"/>
          </p:cNvPicPr>
          <p:nvPr/>
        </p:nvPicPr>
        <p:blipFill>
          <a:blip r:embed="rId4" cstate="print"/>
          <a:stretch>
            <a:fillRect/>
          </a:stretch>
        </p:blipFill>
        <p:spPr>
          <a:xfrm>
            <a:off x="6012160" y="3789040"/>
            <a:ext cx="2680335" cy="2597785"/>
          </a:xfrm>
          <a:prstGeom prst="rect">
            <a:avLst/>
          </a:prstGeom>
          <a:noFill/>
          <a:ln w="9525">
            <a:noFill/>
          </a:ln>
        </p:spPr>
      </p:pic>
      <p:sp>
        <p:nvSpPr>
          <p:cNvPr id="5" name="文本框 4"/>
          <p:cNvSpPr txBox="1"/>
          <p:nvPr/>
        </p:nvSpPr>
        <p:spPr>
          <a:xfrm>
            <a:off x="6444208" y="1484784"/>
            <a:ext cx="2374583" cy="1338828"/>
          </a:xfrm>
          <a:prstGeom prst="rect">
            <a:avLst/>
          </a:prstGeom>
          <a:noFill/>
        </p:spPr>
        <p:txBody>
          <a:bodyPr wrap="square" rtlCol="0">
            <a:spAutoFit/>
            <a:scene3d>
              <a:camera prst="orthographicFront"/>
              <a:lightRig rig="threePt" dir="t"/>
            </a:scene3d>
          </a:bodyPr>
          <a:lstStyle/>
          <a:p>
            <a:r>
              <a:rPr lang="zh-CN" altLang="en-US" sz="2700" i="1" dirty="0" smtClean="0">
                <a:solidFill>
                  <a:srgbClr val="FF0000"/>
                </a:solidFill>
                <a:effectLst>
                  <a:outerShdw blurRad="38100" dist="25400" dir="5400000" algn="ctr" rotWithShape="0">
                    <a:srgbClr val="6E747A">
                      <a:alpha val="43000"/>
                    </a:srgbClr>
                  </a:outerShdw>
                </a:effectLst>
                <a:cs typeface="+mn-ea"/>
                <a:sym typeface="+mn-lt"/>
              </a:rPr>
              <a:t>为临床呼吸道病原体的诊断提供解决方案</a:t>
            </a:r>
            <a:endParaRPr lang="zh-CN" altLang="en-US" sz="2700" i="1" dirty="0">
              <a:solidFill>
                <a:srgbClr val="FF0000"/>
              </a:solidFill>
              <a:effectLst>
                <a:outerShdw blurRad="38100" dist="25400" dir="5400000" algn="ctr" rotWithShape="0">
                  <a:srgbClr val="6E747A">
                    <a:alpha val="43000"/>
                  </a:srgbClr>
                </a:outerShdw>
              </a:effectLst>
              <a:cs typeface="+mn-ea"/>
              <a:sym typeface="+mn-lt"/>
            </a:endParaRPr>
          </a:p>
        </p:txBody>
      </p:sp>
      <p:pic>
        <p:nvPicPr>
          <p:cNvPr id="21506" name="图片 3" descr="ampllyLOGO"/>
          <p:cNvPicPr>
            <a:picLocks noChangeAspect="1"/>
          </p:cNvPicPr>
          <p:nvPr/>
        </p:nvPicPr>
        <p:blipFill>
          <a:blip r:embed="rId5" cstate="print"/>
          <a:stretch>
            <a:fillRect/>
          </a:stretch>
        </p:blipFill>
        <p:spPr>
          <a:xfrm>
            <a:off x="7492365" y="32174"/>
            <a:ext cx="533400" cy="613833"/>
          </a:xfrm>
          <a:prstGeom prst="rect">
            <a:avLst/>
          </a:prstGeom>
          <a:noFill/>
          <a:ln w="9525">
            <a:noFill/>
          </a:ln>
        </p:spPr>
      </p:pic>
      <p:sp>
        <p:nvSpPr>
          <p:cNvPr id="2" name="文本框 1"/>
          <p:cNvSpPr txBox="1"/>
          <p:nvPr/>
        </p:nvSpPr>
        <p:spPr>
          <a:xfrm>
            <a:off x="7923530" y="47414"/>
            <a:ext cx="1203960" cy="461665"/>
          </a:xfrm>
          <a:prstGeom prst="rect">
            <a:avLst/>
          </a:prstGeom>
          <a:noFill/>
        </p:spPr>
        <p:txBody>
          <a:bodyPr wrap="square" rtlCol="0">
            <a:spAutoFit/>
          </a:bodyPr>
          <a:lstStyle/>
          <a:p>
            <a:r>
              <a:rPr lang="zh-CN" altLang="en-US" sz="1400" b="1" noProof="1">
                <a:solidFill>
                  <a:schemeClr val="accent6">
                    <a:lumMod val="60000"/>
                    <a:lumOff val="40000"/>
                  </a:schemeClr>
                </a:solidFill>
                <a:cs typeface="+mn-ea"/>
                <a:sym typeface="+mn-lt"/>
              </a:rPr>
              <a:t>厦门安普利</a:t>
            </a:r>
            <a:endParaRPr lang="zh-CN" altLang="en-US" sz="2000" b="1" noProof="1">
              <a:solidFill>
                <a:schemeClr val="accent6">
                  <a:lumMod val="60000"/>
                  <a:lumOff val="40000"/>
                </a:schemeClr>
              </a:solidFill>
              <a:cs typeface="+mn-ea"/>
              <a:sym typeface="+mn-lt"/>
            </a:endParaRPr>
          </a:p>
          <a:p>
            <a:r>
              <a:rPr lang="en-US" altLang="zh-CN" sz="1000" b="1" noProof="1">
                <a:solidFill>
                  <a:schemeClr val="accent6">
                    <a:lumMod val="60000"/>
                    <a:lumOff val="40000"/>
                  </a:schemeClr>
                </a:solidFill>
                <a:cs typeface="+mn-ea"/>
                <a:sym typeface="+mn-lt"/>
              </a:rPr>
              <a:t> </a:t>
            </a:r>
            <a:r>
              <a:rPr lang="en-US" altLang="zh-CN" sz="780" b="1" noProof="1">
                <a:solidFill>
                  <a:schemeClr val="accent6">
                    <a:lumMod val="60000"/>
                    <a:lumOff val="40000"/>
                  </a:schemeClr>
                </a:solidFill>
                <a:cs typeface="+mn-ea"/>
                <a:sym typeface="+mn-lt"/>
              </a:rPr>
              <a:t>XIAMEN  AMPLLY</a:t>
            </a:r>
          </a:p>
        </p:txBody>
      </p:sp>
      <p:sp>
        <p:nvSpPr>
          <p:cNvPr id="6" name="流程图: 过程 5"/>
          <p:cNvSpPr/>
          <p:nvPr/>
        </p:nvSpPr>
        <p:spPr>
          <a:xfrm flipV="1">
            <a:off x="6350" y="635847"/>
            <a:ext cx="9121140" cy="1016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cs typeface="+mn-ea"/>
              <a:sym typeface="+mn-lt"/>
            </a:endParaRPr>
          </a:p>
        </p:txBody>
      </p:sp>
      <p:sp>
        <p:nvSpPr>
          <p:cNvPr id="10" name="矩形 9"/>
          <p:cNvSpPr/>
          <p:nvPr/>
        </p:nvSpPr>
        <p:spPr>
          <a:xfrm>
            <a:off x="395536" y="1124744"/>
            <a:ext cx="5760640" cy="3960440"/>
          </a:xfrm>
          <a:prstGeom prst="rect">
            <a:avLst/>
          </a:prstGeom>
          <a:effectLst>
            <a:glow rad="228600">
              <a:schemeClr val="accent6">
                <a:satMod val="175000"/>
                <a:alpha val="40000"/>
              </a:schemeClr>
            </a:glow>
          </a:effectLst>
        </p:spPr>
        <p:style>
          <a:lnRef idx="2">
            <a:schemeClr val="accent2"/>
          </a:lnRef>
          <a:fillRef idx="1">
            <a:schemeClr val="lt1"/>
          </a:fillRef>
          <a:effectRef idx="0">
            <a:schemeClr val="accent2"/>
          </a:effectRef>
          <a:fontRef idx="minor">
            <a:schemeClr val="dk1"/>
          </a:fontRef>
        </p:style>
        <p:txBody>
          <a:bodyPr rtlCol="0" anchor="ctr"/>
          <a:lstStyle/>
          <a:p>
            <a:pPr algn="l"/>
            <a:r>
              <a:rPr lang="en-US" altLang="zh-CN" sz="1200" dirty="0">
                <a:cs typeface="+mn-ea"/>
                <a:sym typeface="+mn-lt"/>
              </a:rPr>
              <a:t> </a:t>
            </a:r>
            <a:r>
              <a:rPr lang="en-US" altLang="zh-CN" sz="1400" dirty="0">
                <a:cs typeface="+mn-ea"/>
                <a:sym typeface="+mn-lt"/>
              </a:rPr>
              <a:t>      </a:t>
            </a:r>
            <a:r>
              <a:rPr lang="en-US" altLang="zh-CN" dirty="0">
                <a:cs typeface="+mn-ea"/>
                <a:sym typeface="+mn-lt"/>
              </a:rPr>
              <a:t> </a:t>
            </a:r>
            <a:r>
              <a:rPr lang="zh-CN" altLang="en-US" dirty="0">
                <a:cs typeface="+mn-ea"/>
                <a:sym typeface="+mn-lt"/>
              </a:rPr>
              <a:t>厦门安普利自主研发生产的</a:t>
            </a:r>
            <a:r>
              <a:rPr lang="en-US" altLang="zh-CN" dirty="0">
                <a:cs typeface="+mn-ea"/>
                <a:sym typeface="+mn-lt"/>
              </a:rPr>
              <a:t>“</a:t>
            </a:r>
            <a:r>
              <a:rPr lang="zh-CN" altLang="en-US" dirty="0">
                <a:cs typeface="+mn-ea"/>
                <a:sym typeface="+mn-lt"/>
              </a:rPr>
              <a:t>呼吸道病毒联合检测试剂盒（荧光</a:t>
            </a:r>
            <a:r>
              <a:rPr lang="en-US" altLang="zh-CN" dirty="0">
                <a:cs typeface="+mn-ea"/>
                <a:sym typeface="+mn-lt"/>
              </a:rPr>
              <a:t>PCR</a:t>
            </a:r>
            <a:r>
              <a:rPr lang="zh-CN" altLang="en-US" dirty="0">
                <a:cs typeface="+mn-ea"/>
                <a:sym typeface="+mn-lt"/>
              </a:rPr>
              <a:t>法）</a:t>
            </a:r>
            <a:r>
              <a:rPr lang="en-US" altLang="zh-CN" dirty="0">
                <a:cs typeface="+mn-ea"/>
                <a:sym typeface="+mn-lt"/>
              </a:rPr>
              <a:t>”</a:t>
            </a:r>
            <a:r>
              <a:rPr lang="zh-CN" altLang="en-US" dirty="0">
                <a:cs typeface="+mn-ea"/>
                <a:sym typeface="+mn-lt"/>
              </a:rPr>
              <a:t>，可以</a:t>
            </a:r>
            <a:r>
              <a:rPr lang="zh-CN" altLang="en-US" dirty="0" smtClean="0">
                <a:cs typeface="+mn-ea"/>
                <a:sym typeface="+mn-lt"/>
              </a:rPr>
              <a:t>检测</a:t>
            </a:r>
            <a:r>
              <a:rPr lang="en-US" altLang="zh-CN" dirty="0" smtClean="0">
                <a:cs typeface="+mn-ea"/>
                <a:sym typeface="+mn-lt"/>
              </a:rPr>
              <a:t>22</a:t>
            </a:r>
            <a:r>
              <a:rPr lang="zh-CN" altLang="en-US" dirty="0" smtClean="0">
                <a:cs typeface="+mn-ea"/>
                <a:sym typeface="+mn-lt"/>
              </a:rPr>
              <a:t>种</a:t>
            </a:r>
            <a:r>
              <a:rPr lang="zh-CN" altLang="en-US" dirty="0">
                <a:cs typeface="+mn-ea"/>
                <a:sym typeface="+mn-lt"/>
              </a:rPr>
              <a:t>常见呼吸道</a:t>
            </a:r>
            <a:r>
              <a:rPr lang="zh-CN" altLang="en-US" dirty="0" smtClean="0">
                <a:cs typeface="+mn-ea"/>
                <a:sym typeface="+mn-lt"/>
              </a:rPr>
              <a:t>病毒、细菌和其他病原体。</a:t>
            </a:r>
            <a:endParaRPr lang="zh-CN" altLang="en-US" dirty="0">
              <a:cs typeface="+mn-ea"/>
              <a:sym typeface="+mn-lt"/>
            </a:endParaRPr>
          </a:p>
          <a:p>
            <a:pPr algn="l"/>
            <a:r>
              <a:rPr lang="zh-CN" altLang="en-US" dirty="0">
                <a:cs typeface="+mn-ea"/>
                <a:sym typeface="+mn-lt"/>
              </a:rPr>
              <a:t>      </a:t>
            </a:r>
            <a:r>
              <a:rPr lang="zh-CN" altLang="en-US" dirty="0">
                <a:solidFill>
                  <a:srgbClr val="FFC000"/>
                </a:solidFill>
                <a:cs typeface="+mn-ea"/>
                <a:sym typeface="+mn-lt"/>
              </a:rPr>
              <a:t> </a:t>
            </a:r>
            <a:r>
              <a:rPr lang="zh-CN" altLang="en-US" dirty="0" smtClean="0">
                <a:solidFill>
                  <a:srgbClr val="00B050"/>
                </a:solidFill>
                <a:cs typeface="+mn-ea"/>
                <a:sym typeface="+mn-lt"/>
              </a:rPr>
              <a:t>病毒：甲型</a:t>
            </a:r>
            <a:r>
              <a:rPr lang="zh-CN" altLang="en-US" dirty="0">
                <a:solidFill>
                  <a:srgbClr val="00B050"/>
                </a:solidFill>
                <a:cs typeface="+mn-ea"/>
                <a:sym typeface="+mn-lt"/>
              </a:rPr>
              <a:t>流感病毒、乙型流感病毒、人副流感病毒Ⅰ型、人副流感病毒Ⅱ型、人副流感病毒Ⅲ型</a:t>
            </a:r>
            <a:r>
              <a:rPr lang="zh-CN" altLang="en-US" dirty="0" smtClean="0">
                <a:solidFill>
                  <a:srgbClr val="00B050"/>
                </a:solidFill>
                <a:cs typeface="+mn-ea"/>
                <a:sym typeface="+mn-lt"/>
              </a:rPr>
              <a:t>、腺病毒、呼吸道</a:t>
            </a:r>
            <a:r>
              <a:rPr lang="zh-CN" altLang="en-US" dirty="0">
                <a:solidFill>
                  <a:srgbClr val="00B050"/>
                </a:solidFill>
                <a:cs typeface="+mn-ea"/>
                <a:sym typeface="+mn-lt"/>
              </a:rPr>
              <a:t>合胞病毒、人冠状病毒229E组、人冠状病毒OC43组、人冠状病毒NL63组、人冠状病毒HKUI</a:t>
            </a:r>
            <a:r>
              <a:rPr lang="zh-CN" altLang="en-US" dirty="0" smtClean="0">
                <a:solidFill>
                  <a:srgbClr val="00B050"/>
                </a:solidFill>
                <a:cs typeface="+mn-ea"/>
                <a:sym typeface="+mn-lt"/>
              </a:rPr>
              <a:t>组、</a:t>
            </a:r>
            <a:r>
              <a:rPr lang="zh-CN" altLang="en-US" dirty="0">
                <a:solidFill>
                  <a:srgbClr val="00B050"/>
                </a:solidFill>
                <a:cs typeface="+mn-ea"/>
                <a:sym typeface="+mn-lt"/>
              </a:rPr>
              <a:t>人偏肺病毒、鼻病毒、风疹病毒</a:t>
            </a:r>
            <a:r>
              <a:rPr lang="zh-CN" altLang="en-US" dirty="0" smtClean="0">
                <a:solidFill>
                  <a:srgbClr val="00B050"/>
                </a:solidFill>
                <a:cs typeface="+mn-ea"/>
                <a:sym typeface="+mn-lt"/>
              </a:rPr>
              <a:t>、流行性腮腺炎</a:t>
            </a:r>
            <a:r>
              <a:rPr lang="zh-CN" altLang="en-US" dirty="0">
                <a:solidFill>
                  <a:srgbClr val="00B050"/>
                </a:solidFill>
                <a:cs typeface="+mn-ea"/>
                <a:sym typeface="+mn-lt"/>
              </a:rPr>
              <a:t>病毒、肺炎支原体及肺炎衣原体</a:t>
            </a:r>
            <a:r>
              <a:rPr lang="zh-CN" altLang="en-US" dirty="0" smtClean="0">
                <a:solidFill>
                  <a:srgbClr val="00B050"/>
                </a:solidFill>
                <a:cs typeface="+mn-ea"/>
                <a:sym typeface="+mn-lt"/>
              </a:rPr>
              <a:t>。</a:t>
            </a:r>
            <a:endParaRPr lang="en-US" altLang="zh-CN" dirty="0" smtClean="0">
              <a:solidFill>
                <a:srgbClr val="00B050"/>
              </a:solidFill>
              <a:cs typeface="+mn-ea"/>
              <a:sym typeface="+mn-lt"/>
            </a:endParaRPr>
          </a:p>
          <a:p>
            <a:pPr algn="l"/>
            <a:r>
              <a:rPr lang="zh-CN" altLang="en-US" dirty="0" smtClean="0">
                <a:solidFill>
                  <a:srgbClr val="FFC000"/>
                </a:solidFill>
                <a:cs typeface="+mn-ea"/>
                <a:sym typeface="+mn-lt"/>
              </a:rPr>
              <a:t>       </a:t>
            </a:r>
            <a:r>
              <a:rPr lang="zh-CN" altLang="en-US" dirty="0" smtClean="0">
                <a:solidFill>
                  <a:srgbClr val="FF0000"/>
                </a:solidFill>
                <a:cs typeface="+mn-ea"/>
                <a:sym typeface="+mn-lt"/>
              </a:rPr>
              <a:t>细菌：溶血性链球菌、流感嗜血杆菌、肺炎双球菌、金黄色葡萄球菌、百日咳杆菌、肺炎克雷伯氏菌。</a:t>
            </a:r>
            <a:endParaRPr lang="en-US" altLang="zh-CN" dirty="0" smtClean="0">
              <a:solidFill>
                <a:srgbClr val="FF0000"/>
              </a:solidFill>
              <a:cs typeface="+mn-ea"/>
              <a:sym typeface="+mn-lt"/>
            </a:endParaRPr>
          </a:p>
          <a:p>
            <a:pPr algn="l"/>
            <a:r>
              <a:rPr lang="zh-CN" altLang="en-US" dirty="0" smtClean="0">
                <a:solidFill>
                  <a:srgbClr val="FFC000"/>
                </a:solidFill>
                <a:cs typeface="+mn-ea"/>
                <a:sym typeface="+mn-lt"/>
              </a:rPr>
              <a:t>       </a:t>
            </a:r>
            <a:r>
              <a:rPr lang="zh-CN" altLang="en-US" dirty="0" smtClean="0">
                <a:solidFill>
                  <a:srgbClr val="0070C0"/>
                </a:solidFill>
                <a:cs typeface="+mn-ea"/>
                <a:sym typeface="+mn-lt"/>
              </a:rPr>
              <a:t>其他：沙眼衣原体、肺炎支原体、嗜肺军团菌</a:t>
            </a:r>
            <a:endParaRPr lang="zh-CN" altLang="en-US" dirty="0">
              <a:solidFill>
                <a:srgbClr val="0070C0"/>
              </a:solidFill>
              <a:cs typeface="+mn-ea"/>
              <a:sym typeface="+mn-lt"/>
            </a:endParaRPr>
          </a:p>
        </p:txBody>
      </p:sp>
    </p:spTree>
    <p:custDataLst>
      <p:tags r:id="rId1"/>
    </p:custData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1028" name="Picture 4"/>
          <p:cNvPicPr>
            <a:picLocks noChangeAspect="1" noChangeArrowheads="1"/>
          </p:cNvPicPr>
          <p:nvPr/>
        </p:nvPicPr>
        <p:blipFill>
          <a:blip r:embed="rId3" cstate="print"/>
          <a:srcRect/>
          <a:stretch>
            <a:fillRect/>
          </a:stretch>
        </p:blipFill>
        <p:spPr bwMode="auto">
          <a:xfrm>
            <a:off x="0" y="1700809"/>
            <a:ext cx="9144000" cy="5157192"/>
          </a:xfrm>
          <a:prstGeom prst="rect">
            <a:avLst/>
          </a:prstGeom>
          <a:noFill/>
          <a:ln w="9525">
            <a:noFill/>
            <a:miter lim="800000"/>
            <a:headEnd/>
            <a:tailEnd/>
          </a:ln>
        </p:spPr>
      </p:pic>
      <p:sp>
        <p:nvSpPr>
          <p:cNvPr id="8" name="TextBox 7"/>
          <p:cNvSpPr txBox="1"/>
          <p:nvPr/>
        </p:nvSpPr>
        <p:spPr>
          <a:xfrm>
            <a:off x="323528" y="908720"/>
            <a:ext cx="8352928" cy="707886"/>
          </a:xfrm>
          <a:prstGeom prst="rect">
            <a:avLst/>
          </a:prstGeom>
          <a:noFill/>
        </p:spPr>
        <p:txBody>
          <a:bodyPr wrap="square" rtlCol="0">
            <a:spAutoFit/>
          </a:bodyPr>
          <a:lstStyle/>
          <a:p>
            <a:r>
              <a:rPr lang="en-US" altLang="zh-CN" sz="2000" dirty="0" smtClean="0"/>
              <a:t>2018</a:t>
            </a:r>
            <a:r>
              <a:rPr lang="zh-CN" altLang="en-US" sz="2000" dirty="0" smtClean="0"/>
              <a:t>年全世界新发宫颈癌病例约</a:t>
            </a:r>
            <a:r>
              <a:rPr lang="en-US" altLang="zh-CN" sz="2000" dirty="0" smtClean="0"/>
              <a:t>57</a:t>
            </a:r>
            <a:r>
              <a:rPr lang="zh-CN" altLang="en-US" sz="2000" dirty="0" smtClean="0"/>
              <a:t>万人，约有</a:t>
            </a:r>
            <a:r>
              <a:rPr lang="en-US" altLang="zh-CN" sz="2000" dirty="0" smtClean="0"/>
              <a:t>31.1</a:t>
            </a:r>
            <a:r>
              <a:rPr lang="zh-CN" altLang="en-US" sz="2000" dirty="0" smtClean="0"/>
              <a:t>万妇女死于宫颈癌，其中发展中国家占</a:t>
            </a:r>
            <a:r>
              <a:rPr lang="en-US" altLang="zh-CN" sz="2000" dirty="0" smtClean="0"/>
              <a:t>85%</a:t>
            </a:r>
            <a:r>
              <a:rPr lang="zh-CN" altLang="en-US" sz="2000" dirty="0" smtClean="0"/>
              <a:t>，发达国家占</a:t>
            </a:r>
            <a:r>
              <a:rPr lang="en-US" altLang="zh-CN" sz="2000" dirty="0" smtClean="0"/>
              <a:t>15%</a:t>
            </a:r>
            <a:endParaRPr lang="zh-CN" altLang="en-US" sz="2000" dirty="0"/>
          </a:p>
        </p:txBody>
      </p:sp>
      <p:sp>
        <p:nvSpPr>
          <p:cNvPr id="9" name="TextBox 8"/>
          <p:cNvSpPr txBox="1"/>
          <p:nvPr/>
        </p:nvSpPr>
        <p:spPr>
          <a:xfrm>
            <a:off x="6228184" y="2708920"/>
            <a:ext cx="2376264" cy="954107"/>
          </a:xfrm>
          <a:prstGeom prst="rect">
            <a:avLst/>
          </a:prstGeom>
          <a:noFill/>
        </p:spPr>
        <p:txBody>
          <a:bodyPr wrap="square" rtlCol="0">
            <a:spAutoFit/>
          </a:bodyPr>
          <a:lstStyle/>
          <a:p>
            <a:pPr algn="ctr"/>
            <a:r>
              <a:rPr lang="zh-CN" altLang="en-US" sz="2800" b="1" dirty="0" smtClean="0">
                <a:solidFill>
                  <a:srgbClr val="FF0000"/>
                </a:solidFill>
              </a:rPr>
              <a:t>中国（</a:t>
            </a:r>
            <a:r>
              <a:rPr lang="en-US" altLang="zh-CN" sz="2800" b="1" dirty="0" smtClean="0">
                <a:solidFill>
                  <a:srgbClr val="FF0000"/>
                </a:solidFill>
              </a:rPr>
              <a:t>106430</a:t>
            </a:r>
            <a:r>
              <a:rPr lang="zh-CN" altLang="en-US" sz="2800" b="1" dirty="0" smtClean="0">
                <a:solidFill>
                  <a:srgbClr val="FF0000"/>
                </a:solidFill>
              </a:rPr>
              <a:t>）</a:t>
            </a:r>
            <a:endParaRPr lang="en-US" altLang="zh-CN" sz="2800" b="1" dirty="0" smtClean="0">
              <a:solidFill>
                <a:srgbClr val="FF0000"/>
              </a:solidFill>
            </a:endParaRPr>
          </a:p>
          <a:p>
            <a:pPr algn="ctr"/>
            <a:r>
              <a:rPr lang="zh-CN" altLang="en-US" sz="2800" b="1" dirty="0" smtClean="0">
                <a:solidFill>
                  <a:srgbClr val="FF0000"/>
                </a:solidFill>
              </a:rPr>
              <a:t>约</a:t>
            </a:r>
            <a:r>
              <a:rPr lang="en-US" altLang="zh-CN" sz="2800" b="1" dirty="0" smtClean="0">
                <a:solidFill>
                  <a:srgbClr val="FF0000"/>
                </a:solidFill>
              </a:rPr>
              <a:t>18.7%</a:t>
            </a:r>
            <a:endParaRPr lang="zh-CN" altLang="en-US" sz="2800" b="1"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圆角矩形 5"/>
          <p:cNvSpPr/>
          <p:nvPr/>
        </p:nvSpPr>
        <p:spPr>
          <a:xfrm>
            <a:off x="3851920" y="1988840"/>
            <a:ext cx="4176464" cy="720080"/>
          </a:xfrm>
          <a:prstGeom prst="roundRect">
            <a:avLst/>
          </a:prstGeom>
          <a:solidFill>
            <a:srgbClr val="0070C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6834" y="908720"/>
            <a:ext cx="5291310" cy="523220"/>
          </a:xfrm>
          <a:prstGeom prst="rect">
            <a:avLst/>
          </a:prstGeom>
        </p:spPr>
        <p:txBody>
          <a:bodyPr wrap="square">
            <a:spAutoFit/>
          </a:bodyPr>
          <a:lstStyle/>
          <a:p>
            <a:r>
              <a:rPr lang="zh-CN" altLang="en-US" sz="2800" b="1" dirty="0" smtClean="0">
                <a:solidFill>
                  <a:schemeClr val="accent5"/>
                </a:solidFill>
                <a:latin typeface="微软雅黑" panose="020B0503020204020204" pitchFamily="34" charset="-122"/>
                <a:ea typeface="微软雅黑" panose="020B0503020204020204" pitchFamily="34" charset="-122"/>
              </a:rPr>
              <a:t>荧光</a:t>
            </a:r>
            <a:r>
              <a:rPr lang="en-US" altLang="zh-CN" sz="2800" b="1" dirty="0" smtClean="0">
                <a:solidFill>
                  <a:schemeClr val="accent5"/>
                </a:solidFill>
                <a:latin typeface="微软雅黑" panose="020B0503020204020204" pitchFamily="34" charset="-122"/>
                <a:ea typeface="微软雅黑" panose="020B0503020204020204" pitchFamily="34" charset="-122"/>
              </a:rPr>
              <a:t>PCR</a:t>
            </a:r>
            <a:r>
              <a:rPr lang="zh-CN" altLang="en-US" sz="2800" b="1" dirty="0" smtClean="0">
                <a:solidFill>
                  <a:schemeClr val="accent5"/>
                </a:solidFill>
                <a:latin typeface="微软雅黑" panose="020B0503020204020204" pitchFamily="34" charset="-122"/>
                <a:ea typeface="微软雅黑" panose="020B0503020204020204" pitchFamily="34" charset="-122"/>
              </a:rPr>
              <a:t>法多重检测病原体核酸</a:t>
            </a:r>
            <a:endParaRPr lang="en-US" altLang="zh-CN" sz="2800" b="1" dirty="0" smtClean="0">
              <a:solidFill>
                <a:schemeClr val="accent5"/>
              </a:solidFill>
              <a:latin typeface="微软雅黑" panose="020B0503020204020204" pitchFamily="34" charset="-122"/>
              <a:ea typeface="微软雅黑" panose="020B0503020204020204" pitchFamily="34" charset="-122"/>
            </a:endParaRPr>
          </a:p>
        </p:txBody>
      </p:sp>
      <p:grpSp>
        <p:nvGrpSpPr>
          <p:cNvPr id="2" name="组合 101"/>
          <p:cNvGrpSpPr/>
          <p:nvPr/>
        </p:nvGrpSpPr>
        <p:grpSpPr bwMode="auto">
          <a:xfrm>
            <a:off x="1619672" y="1988840"/>
            <a:ext cx="1279791" cy="883493"/>
            <a:chOff x="2803653" y="1116161"/>
            <a:chExt cx="1944711" cy="1439861"/>
          </a:xfrm>
        </p:grpSpPr>
        <p:sp>
          <p:nvSpPr>
            <p:cNvPr id="9" name="六边形 8"/>
            <p:cNvSpPr/>
            <p:nvPr/>
          </p:nvSpPr>
          <p:spPr>
            <a:xfrm rot="5400000">
              <a:off x="2704352" y="1215462"/>
              <a:ext cx="1439861" cy="1241260"/>
            </a:xfrm>
            <a:prstGeom prst="hexagon">
              <a:avLst>
                <a:gd name="adj" fmla="val 30879"/>
                <a:gd name="vf" fmla="val 115470"/>
              </a:avLst>
            </a:prstGeom>
            <a:solidFill>
              <a:schemeClr val="accent5">
                <a:lumMod val="50000"/>
              </a:schemeClr>
            </a:solidFill>
            <a:ln w="19050" cap="flat" cmpd="sng" algn="ctr">
              <a:solidFill>
                <a:sysClr val="window" lastClr="FFFFFF"/>
              </a:solidFill>
              <a:prstDash val="solid"/>
            </a:ln>
            <a:effectLst>
              <a:outerShdw blurRad="393700" dist="38100" dir="5400000" algn="t" rotWithShape="0">
                <a:srgbClr val="0C0C0C">
                  <a:alpha val="37000"/>
                </a:srgbClr>
              </a:outerShdw>
            </a:effectLst>
          </p:spPr>
          <p:txBody>
            <a:bodyPr anchor="ctr"/>
            <a:lstStyle/>
            <a:p>
              <a:pPr marL="0" marR="0" lvl="0" indent="0" algn="ctr" defTabSz="96774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Title 3"/>
            <p:cNvSpPr txBox="1"/>
            <p:nvPr/>
          </p:nvSpPr>
          <p:spPr>
            <a:xfrm>
              <a:off x="2958728" y="1559062"/>
              <a:ext cx="1789636" cy="720171"/>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zh-CN" altLang="en-US" sz="1600" b="1" dirty="0" smtClean="0">
                  <a:solidFill>
                    <a:srgbClr val="FFFFFF"/>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快速</a:t>
              </a:r>
              <a:endParaRPr lang="zh-CN" altLang="en-US" sz="1400" b="1" dirty="0" smtClean="0">
                <a:solidFill>
                  <a:srgbClr val="FFFFFF"/>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endParaRPr>
            </a:p>
            <a:p>
              <a:pPr algn="l">
                <a:defRPr/>
              </a:pPr>
              <a:endParaRPr kumimoji="0" lang="en-US" sz="1400" b="1" i="0" u="none" strike="noStrike" kern="1200" cap="none" spc="0" normalizeH="0" baseline="0" noProof="0" dirty="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3" name="组合 101"/>
          <p:cNvGrpSpPr/>
          <p:nvPr/>
        </p:nvGrpSpPr>
        <p:grpSpPr bwMode="auto">
          <a:xfrm>
            <a:off x="1115616" y="2780928"/>
            <a:ext cx="1279791" cy="883493"/>
            <a:chOff x="2803653" y="1116161"/>
            <a:chExt cx="1944711" cy="1439861"/>
          </a:xfrm>
        </p:grpSpPr>
        <p:sp>
          <p:nvSpPr>
            <p:cNvPr id="12" name="六边形 11"/>
            <p:cNvSpPr/>
            <p:nvPr/>
          </p:nvSpPr>
          <p:spPr>
            <a:xfrm rot="5400000">
              <a:off x="2704352" y="1215462"/>
              <a:ext cx="1439861" cy="1241260"/>
            </a:xfrm>
            <a:prstGeom prst="hexagon">
              <a:avLst>
                <a:gd name="adj" fmla="val 30879"/>
                <a:gd name="vf" fmla="val 115470"/>
              </a:avLst>
            </a:prstGeom>
            <a:solidFill>
              <a:schemeClr val="accent5">
                <a:lumMod val="75000"/>
              </a:schemeClr>
            </a:solidFill>
            <a:ln w="19050" cap="flat" cmpd="sng" algn="ctr">
              <a:solidFill>
                <a:sysClr val="window" lastClr="FFFFFF"/>
              </a:solidFill>
              <a:prstDash val="solid"/>
            </a:ln>
            <a:effectLst>
              <a:outerShdw blurRad="393700" dist="38100" dir="5400000" algn="t" rotWithShape="0">
                <a:srgbClr val="0C0C0C">
                  <a:alpha val="37000"/>
                </a:srgbClr>
              </a:outerShdw>
            </a:effectLst>
          </p:spPr>
          <p:txBody>
            <a:bodyPr anchor="ctr"/>
            <a:lstStyle/>
            <a:p>
              <a:pPr marL="0" marR="0" lvl="0" indent="0" algn="ctr" defTabSz="96774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 name="Title 3"/>
            <p:cNvSpPr txBox="1"/>
            <p:nvPr/>
          </p:nvSpPr>
          <p:spPr>
            <a:xfrm>
              <a:off x="2958728" y="1559062"/>
              <a:ext cx="1789636" cy="720171"/>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zh-CN" altLang="en-US" sz="1400" b="1" dirty="0" smtClean="0">
                  <a:solidFill>
                    <a:srgbClr val="FFFFFF"/>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灵敏</a:t>
              </a:r>
            </a:p>
            <a:p>
              <a:pPr algn="l">
                <a:defRPr/>
              </a:pPr>
              <a:endParaRPr kumimoji="0" lang="en-US" sz="1400" b="1" i="0" u="none" strike="noStrike" kern="1200" cap="none" spc="0" normalizeH="0" baseline="0" noProof="0" dirty="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8" name="组合 13"/>
          <p:cNvGrpSpPr/>
          <p:nvPr/>
        </p:nvGrpSpPr>
        <p:grpSpPr bwMode="auto">
          <a:xfrm>
            <a:off x="1619672" y="3573016"/>
            <a:ext cx="1279790" cy="883493"/>
            <a:chOff x="2803653" y="1116161"/>
            <a:chExt cx="1944711" cy="1439861"/>
          </a:xfrm>
        </p:grpSpPr>
        <p:sp>
          <p:nvSpPr>
            <p:cNvPr id="15" name="六边形 14"/>
            <p:cNvSpPr/>
            <p:nvPr/>
          </p:nvSpPr>
          <p:spPr>
            <a:xfrm rot="5400000">
              <a:off x="2704352" y="1215462"/>
              <a:ext cx="1439861" cy="1241260"/>
            </a:xfrm>
            <a:prstGeom prst="hexagon">
              <a:avLst>
                <a:gd name="adj" fmla="val 30879"/>
                <a:gd name="vf" fmla="val 115470"/>
              </a:avLst>
            </a:prstGeom>
            <a:solidFill>
              <a:schemeClr val="accent5">
                <a:lumMod val="50000"/>
              </a:schemeClr>
            </a:solidFill>
            <a:ln w="19050" cap="flat" cmpd="sng" algn="ctr">
              <a:solidFill>
                <a:sysClr val="window" lastClr="FFFFFF"/>
              </a:solidFill>
              <a:prstDash val="solid"/>
            </a:ln>
            <a:effectLst>
              <a:outerShdw blurRad="393700" dist="38100" dir="5400000" algn="t" rotWithShape="0">
                <a:srgbClr val="0C0C0C">
                  <a:alpha val="37000"/>
                </a:srgb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6774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6" name="Title 3"/>
            <p:cNvSpPr txBox="1"/>
            <p:nvPr/>
          </p:nvSpPr>
          <p:spPr>
            <a:xfrm>
              <a:off x="2958728" y="1559062"/>
              <a:ext cx="1789636" cy="720171"/>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sz="1400" b="1" dirty="0" smtClean="0">
                  <a:solidFill>
                    <a:srgbClr val="FFFFFF"/>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特异</a:t>
              </a:r>
            </a:p>
            <a:p>
              <a:pPr algn="l">
                <a:defRPr/>
              </a:pPr>
              <a:endParaRPr kumimoji="0" lang="en-US" sz="1400" b="1" i="0" u="none" strike="noStrike" kern="1200" cap="none" spc="0" normalizeH="0" baseline="0" noProof="0" dirty="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1" name="组合 101"/>
          <p:cNvGrpSpPr/>
          <p:nvPr/>
        </p:nvGrpSpPr>
        <p:grpSpPr bwMode="auto">
          <a:xfrm>
            <a:off x="1115616" y="4362641"/>
            <a:ext cx="1279791" cy="883493"/>
            <a:chOff x="2803653" y="1116161"/>
            <a:chExt cx="1944711" cy="1439861"/>
          </a:xfrm>
        </p:grpSpPr>
        <p:sp>
          <p:nvSpPr>
            <p:cNvPr id="18" name="六边形 17"/>
            <p:cNvSpPr/>
            <p:nvPr/>
          </p:nvSpPr>
          <p:spPr>
            <a:xfrm rot="5400000">
              <a:off x="2704352" y="1215462"/>
              <a:ext cx="1439861" cy="1241260"/>
            </a:xfrm>
            <a:prstGeom prst="hexagon">
              <a:avLst>
                <a:gd name="adj" fmla="val 30879"/>
                <a:gd name="vf" fmla="val 115470"/>
              </a:avLst>
            </a:prstGeom>
            <a:solidFill>
              <a:schemeClr val="accent5">
                <a:lumMod val="75000"/>
              </a:schemeClr>
            </a:solidFill>
            <a:ln w="19050" cap="flat" cmpd="sng" algn="ctr">
              <a:solidFill>
                <a:sysClr val="window" lastClr="FFFFFF"/>
              </a:solidFill>
              <a:prstDash val="solid"/>
            </a:ln>
            <a:effectLst>
              <a:outerShdw blurRad="393700" dist="38100" dir="5400000" algn="t" rotWithShape="0">
                <a:srgbClr val="0C0C0C">
                  <a:alpha val="37000"/>
                </a:srgbClr>
              </a:outerShdw>
            </a:effectLst>
          </p:spPr>
          <p:txBody>
            <a:bodyPr anchor="ctr"/>
            <a:lstStyle/>
            <a:p>
              <a:pPr marL="0" marR="0" lvl="0" indent="0" algn="ctr" defTabSz="96774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Title 3"/>
            <p:cNvSpPr txBox="1"/>
            <p:nvPr/>
          </p:nvSpPr>
          <p:spPr>
            <a:xfrm>
              <a:off x="2958728" y="1559062"/>
              <a:ext cx="1789636" cy="720171"/>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kumimoji="0" lang="zh-CN" altLang="en-US" sz="1400" b="1" i="0" u="none" strike="noStrike" kern="1200" cap="none" spc="0" normalizeH="0" baseline="0" noProof="0" dirty="0" smtClean="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rPr>
                <a:t>经济</a:t>
              </a:r>
              <a:endParaRPr kumimoji="0" lang="en-US" sz="1400" b="1" i="0" u="none" strike="noStrike" kern="1200" cap="none" spc="0" normalizeH="0" baseline="0" noProof="0" dirty="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endParaRPr>
            </a:p>
          </p:txBody>
        </p:sp>
      </p:grpSp>
      <p:grpSp>
        <p:nvGrpSpPr>
          <p:cNvPr id="14" name="组合 101"/>
          <p:cNvGrpSpPr/>
          <p:nvPr/>
        </p:nvGrpSpPr>
        <p:grpSpPr bwMode="auto">
          <a:xfrm>
            <a:off x="1611205" y="5171663"/>
            <a:ext cx="1279791" cy="883493"/>
            <a:chOff x="2803653" y="1116161"/>
            <a:chExt cx="1944711" cy="1439861"/>
          </a:xfrm>
        </p:grpSpPr>
        <p:sp>
          <p:nvSpPr>
            <p:cNvPr id="21" name="六边形 20"/>
            <p:cNvSpPr/>
            <p:nvPr/>
          </p:nvSpPr>
          <p:spPr>
            <a:xfrm rot="5400000">
              <a:off x="2704352" y="1215462"/>
              <a:ext cx="1439861" cy="1241260"/>
            </a:xfrm>
            <a:prstGeom prst="hexagon">
              <a:avLst>
                <a:gd name="adj" fmla="val 30879"/>
                <a:gd name="vf" fmla="val 115470"/>
              </a:avLst>
            </a:prstGeom>
            <a:solidFill>
              <a:schemeClr val="accent5">
                <a:lumMod val="50000"/>
              </a:schemeClr>
            </a:solidFill>
            <a:ln w="19050" cap="flat" cmpd="sng" algn="ctr">
              <a:solidFill>
                <a:sysClr val="window" lastClr="FFFFFF"/>
              </a:solidFill>
              <a:prstDash val="solid"/>
            </a:ln>
            <a:effectLst>
              <a:outerShdw blurRad="393700" dist="38100" dir="5400000" algn="t" rotWithShape="0">
                <a:srgbClr val="0C0C0C">
                  <a:alpha val="37000"/>
                </a:srgbClr>
              </a:outerShdw>
            </a:effectLst>
          </p:spPr>
          <p:txBody>
            <a:bodyPr anchor="ctr"/>
            <a:lstStyle/>
            <a:p>
              <a:pPr marL="0" marR="0" lvl="0" indent="0" algn="ctr" defTabSz="96774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Title 3"/>
            <p:cNvSpPr txBox="1"/>
            <p:nvPr/>
          </p:nvSpPr>
          <p:spPr>
            <a:xfrm>
              <a:off x="2958728" y="1559062"/>
              <a:ext cx="1789636" cy="720171"/>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kumimoji="0" lang="zh-CN" altLang="en-US" sz="1400" b="1" i="0" u="none" strike="noStrike" kern="1200" cap="none" spc="0" normalizeH="0" baseline="0" noProof="0" dirty="0" smtClean="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rPr>
                <a:t>便捷</a:t>
              </a:r>
              <a:endParaRPr kumimoji="0" lang="en-US" sz="1400" b="1" i="0" u="none" strike="noStrike" kern="1200" cap="none" spc="0" normalizeH="0" baseline="0" noProof="0" dirty="0">
                <a:ln>
                  <a:noFill/>
                </a:ln>
                <a:solidFill>
                  <a:srgbClr val="FFFFFF"/>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cs typeface="+mn-ea"/>
                <a:sym typeface="+mn-lt"/>
              </a:endParaRPr>
            </a:p>
          </p:txBody>
        </p:sp>
      </p:grpSp>
      <p:sp>
        <p:nvSpPr>
          <p:cNvPr id="23" name="Title 3"/>
          <p:cNvSpPr txBox="1"/>
          <p:nvPr/>
        </p:nvSpPr>
        <p:spPr bwMode="auto">
          <a:xfrm>
            <a:off x="4015940" y="2016485"/>
            <a:ext cx="4012444" cy="56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lvl="0">
              <a:defRPr/>
            </a:pPr>
            <a:r>
              <a:rPr lang="zh-CN" altLang="en-US" sz="1600" dirty="0" smtClean="0">
                <a:latin typeface="+mn-ea"/>
                <a:ea typeface="+mn-ea"/>
              </a:rPr>
              <a:t>多种病原体在同一反应管内同时检出，配合全自动检测平台，将大大的节省时间。</a:t>
            </a:r>
            <a:endParaRPr kumimoji="0" lang="en-US" sz="1600" b="1" i="0" u="none" strike="noStrike" kern="0" cap="none" spc="0" normalizeH="0" baseline="0" noProof="0" dirty="0">
              <a:ln>
                <a:noFill/>
              </a:ln>
              <a:solidFill>
                <a:srgbClr val="FFFFFF"/>
              </a:solidFill>
              <a:effectLst/>
              <a:uLnTx/>
              <a:uFillTx/>
              <a:latin typeface="+mn-ea"/>
              <a:ea typeface="+mn-ea"/>
              <a:cs typeface="+mn-ea"/>
              <a:sym typeface="+mn-lt"/>
            </a:endParaRPr>
          </a:p>
        </p:txBody>
      </p:sp>
      <p:sp>
        <p:nvSpPr>
          <p:cNvPr id="24" name="圆角矩形 23"/>
          <p:cNvSpPr/>
          <p:nvPr/>
        </p:nvSpPr>
        <p:spPr>
          <a:xfrm>
            <a:off x="3491880" y="2844469"/>
            <a:ext cx="4176464" cy="720080"/>
          </a:xfrm>
          <a:prstGeom prst="roundRect">
            <a:avLst/>
          </a:prstGeom>
          <a:solidFill>
            <a:schemeClr val="accent5">
              <a:lumMod val="60000"/>
              <a:lumOff val="4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itle 3"/>
          <p:cNvSpPr txBox="1"/>
          <p:nvPr/>
        </p:nvSpPr>
        <p:spPr bwMode="auto">
          <a:xfrm>
            <a:off x="3655900" y="2872114"/>
            <a:ext cx="4012444" cy="56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lvl="0">
              <a:defRPr/>
            </a:pPr>
            <a:r>
              <a:rPr lang="zh-CN" altLang="en-US" sz="1600" dirty="0" smtClean="0">
                <a:latin typeface="+mn-ea"/>
                <a:ea typeface="+mn-ea"/>
              </a:rPr>
              <a:t>荧光</a:t>
            </a:r>
            <a:r>
              <a:rPr lang="en-US" altLang="zh-CN" sz="1600" dirty="0" smtClean="0">
                <a:latin typeface="+mn-ea"/>
                <a:ea typeface="+mn-ea"/>
              </a:rPr>
              <a:t>PCR</a:t>
            </a:r>
            <a:r>
              <a:rPr lang="zh-CN" altLang="en-US" sz="1600" dirty="0" smtClean="0">
                <a:latin typeface="+mn-ea"/>
                <a:ea typeface="+mn-ea"/>
              </a:rPr>
              <a:t>保证方法的灵敏度，能检测出低丰度的病原体。</a:t>
            </a:r>
            <a:endParaRPr kumimoji="0" lang="en-US" sz="1600" b="1" i="0" u="none" strike="noStrike" kern="0" cap="none" spc="0" normalizeH="0" baseline="0" noProof="0" dirty="0">
              <a:ln>
                <a:noFill/>
              </a:ln>
              <a:solidFill>
                <a:srgbClr val="FFFFFF"/>
              </a:solidFill>
              <a:effectLst/>
              <a:uLnTx/>
              <a:uFillTx/>
              <a:latin typeface="+mn-ea"/>
              <a:ea typeface="+mn-ea"/>
              <a:cs typeface="+mn-ea"/>
              <a:sym typeface="+mn-lt"/>
            </a:endParaRPr>
          </a:p>
        </p:txBody>
      </p:sp>
      <p:sp>
        <p:nvSpPr>
          <p:cNvPr id="26" name="圆角矩形 25"/>
          <p:cNvSpPr/>
          <p:nvPr/>
        </p:nvSpPr>
        <p:spPr>
          <a:xfrm>
            <a:off x="3851920" y="3683164"/>
            <a:ext cx="4176464" cy="720080"/>
          </a:xfrm>
          <a:prstGeom prst="roundRect">
            <a:avLst/>
          </a:prstGeom>
          <a:solidFill>
            <a:srgbClr val="0070C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itle 3"/>
          <p:cNvSpPr txBox="1"/>
          <p:nvPr/>
        </p:nvSpPr>
        <p:spPr bwMode="auto">
          <a:xfrm>
            <a:off x="4015940" y="3710809"/>
            <a:ext cx="4012444" cy="56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lvl="0">
              <a:defRPr/>
            </a:pPr>
            <a:r>
              <a:rPr lang="zh-CN" altLang="en-US" sz="1600" dirty="0" smtClean="0">
                <a:latin typeface="+mn-ea"/>
                <a:ea typeface="+mn-ea"/>
                <a:sym typeface="+mn-lt"/>
              </a:rPr>
              <a:t>直接检测各种病原体核酸，特异性高，鉴定病原体并能明确分型。</a:t>
            </a:r>
            <a:endParaRPr lang="en-US" altLang="en-US" sz="1600" dirty="0">
              <a:latin typeface="+mn-ea"/>
              <a:ea typeface="+mn-ea"/>
              <a:sym typeface="+mn-lt"/>
            </a:endParaRPr>
          </a:p>
        </p:txBody>
      </p:sp>
      <p:sp>
        <p:nvSpPr>
          <p:cNvPr id="28" name="圆角矩形 27"/>
          <p:cNvSpPr/>
          <p:nvPr/>
        </p:nvSpPr>
        <p:spPr>
          <a:xfrm>
            <a:off x="3491880" y="4509120"/>
            <a:ext cx="4176464" cy="720080"/>
          </a:xfrm>
          <a:prstGeom prst="roundRect">
            <a:avLst/>
          </a:prstGeom>
          <a:solidFill>
            <a:schemeClr val="accent5">
              <a:lumMod val="60000"/>
              <a:lumOff val="4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itle 3"/>
          <p:cNvSpPr txBox="1"/>
          <p:nvPr/>
        </p:nvSpPr>
        <p:spPr bwMode="auto">
          <a:xfrm>
            <a:off x="3655900" y="4536765"/>
            <a:ext cx="4012444" cy="56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lvl="0">
              <a:defRPr/>
            </a:pPr>
            <a:r>
              <a:rPr kumimoji="0" lang="zh-CN" altLang="en-US" sz="1600" i="0" u="none" strike="noStrike" kern="0" cap="none" spc="0" normalizeH="0" baseline="0" noProof="0" dirty="0" smtClean="0">
                <a:ln>
                  <a:noFill/>
                </a:ln>
                <a:effectLst/>
                <a:uLnTx/>
                <a:uFillTx/>
                <a:latin typeface="+mn-ea"/>
                <a:ea typeface="+mn-ea"/>
                <a:cs typeface="+mn-ea"/>
                <a:sym typeface="+mn-lt"/>
              </a:rPr>
              <a:t>检测覆盖了所有常见的上呼吸道</a:t>
            </a:r>
            <a:r>
              <a:rPr kumimoji="0" lang="en-US" altLang="zh-CN" sz="1600" i="0" u="none" strike="noStrike" kern="0" cap="none" spc="0" normalizeH="0" baseline="0" noProof="0" dirty="0" smtClean="0">
                <a:ln>
                  <a:noFill/>
                </a:ln>
                <a:effectLst/>
                <a:uLnTx/>
                <a:uFillTx/>
                <a:latin typeface="+mn-ea"/>
                <a:ea typeface="+mn-ea"/>
                <a:cs typeface="+mn-ea"/>
                <a:sym typeface="+mn-lt"/>
              </a:rPr>
              <a:t>18</a:t>
            </a:r>
            <a:r>
              <a:rPr kumimoji="0" lang="zh-CN" altLang="en-US" sz="1600" i="0" u="none" strike="noStrike" kern="0" cap="none" spc="0" normalizeH="0" baseline="0" noProof="0" dirty="0" smtClean="0">
                <a:ln>
                  <a:noFill/>
                </a:ln>
                <a:effectLst/>
                <a:uLnTx/>
                <a:uFillTx/>
                <a:latin typeface="+mn-ea"/>
                <a:ea typeface="+mn-ea"/>
                <a:cs typeface="+mn-ea"/>
                <a:sym typeface="+mn-lt"/>
              </a:rPr>
              <a:t>种病原体，多重检测大大降低成本。</a:t>
            </a:r>
            <a:endParaRPr kumimoji="0" lang="en-US" sz="1600" i="0" u="none" strike="noStrike" kern="0" cap="none" spc="0" normalizeH="0" baseline="0" noProof="0" dirty="0">
              <a:ln>
                <a:noFill/>
              </a:ln>
              <a:effectLst/>
              <a:uLnTx/>
              <a:uFillTx/>
              <a:latin typeface="+mn-ea"/>
              <a:ea typeface="+mn-ea"/>
              <a:cs typeface="+mn-ea"/>
              <a:sym typeface="+mn-lt"/>
            </a:endParaRPr>
          </a:p>
        </p:txBody>
      </p:sp>
      <p:sp>
        <p:nvSpPr>
          <p:cNvPr id="30" name="圆角矩形 29"/>
          <p:cNvSpPr/>
          <p:nvPr/>
        </p:nvSpPr>
        <p:spPr>
          <a:xfrm>
            <a:off x="3851920" y="5373216"/>
            <a:ext cx="4176464" cy="720080"/>
          </a:xfrm>
          <a:prstGeom prst="roundRect">
            <a:avLst/>
          </a:prstGeom>
          <a:solidFill>
            <a:srgbClr val="0070C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itle 3"/>
          <p:cNvSpPr txBox="1"/>
          <p:nvPr/>
        </p:nvSpPr>
        <p:spPr bwMode="auto">
          <a:xfrm>
            <a:off x="4015940" y="5400861"/>
            <a:ext cx="4012444" cy="565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lvl="0">
              <a:defRPr/>
            </a:pPr>
            <a:r>
              <a:rPr lang="zh-CN" altLang="en-US" sz="1600" dirty="0" smtClean="0">
                <a:latin typeface="+mn-ea"/>
                <a:ea typeface="+mn-ea"/>
                <a:sym typeface="+mn-lt"/>
              </a:rPr>
              <a:t>样本仅需要采集一次咽拭子样本，无需多次采样。</a:t>
            </a:r>
            <a:endParaRPr lang="en-US" altLang="en-US" sz="1600" dirty="0">
              <a:latin typeface="+mn-ea"/>
              <a:ea typeface="+mn-ea"/>
              <a:sym typeface="+mn-lt"/>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7" name="圆角矩形 6"/>
          <p:cNvSpPr/>
          <p:nvPr/>
        </p:nvSpPr>
        <p:spPr>
          <a:xfrm>
            <a:off x="683568" y="980728"/>
            <a:ext cx="7848872" cy="52565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0070C0"/>
                </a:solidFill>
              </a:rPr>
              <a:t>临床应用：</a:t>
            </a:r>
            <a:endParaRPr lang="en-US" altLang="zh-CN" sz="2800" b="1" dirty="0" smtClean="0">
              <a:solidFill>
                <a:srgbClr val="0070C0"/>
              </a:solidFill>
            </a:endParaRPr>
          </a:p>
          <a:p>
            <a:r>
              <a:rPr lang="en-US" altLang="zh-CN" sz="2800" b="1" dirty="0" smtClean="0">
                <a:solidFill>
                  <a:srgbClr val="0070C0"/>
                </a:solidFill>
              </a:rPr>
              <a:t>1</a:t>
            </a:r>
            <a:r>
              <a:rPr lang="zh-CN" altLang="en-US" sz="2800" b="1" dirty="0" smtClean="0">
                <a:solidFill>
                  <a:srgbClr val="0070C0"/>
                </a:solidFill>
              </a:rPr>
              <a:t>、上呼吸道和下呼吸道感染性病原体全面筛查；</a:t>
            </a:r>
            <a:endParaRPr lang="en-US" altLang="zh-CN" sz="2800" b="1" dirty="0" smtClean="0">
              <a:solidFill>
                <a:srgbClr val="0070C0"/>
              </a:solidFill>
            </a:endParaRPr>
          </a:p>
          <a:p>
            <a:r>
              <a:rPr lang="en-US" altLang="zh-CN" sz="2800" b="1" dirty="0" smtClean="0">
                <a:solidFill>
                  <a:srgbClr val="0070C0"/>
                </a:solidFill>
              </a:rPr>
              <a:t>2</a:t>
            </a:r>
            <a:r>
              <a:rPr lang="zh-CN" altLang="en-US" sz="2800" b="1" dirty="0" smtClean="0">
                <a:solidFill>
                  <a:srgbClr val="0070C0"/>
                </a:solidFill>
              </a:rPr>
              <a:t>、肺炎、流感、结核等多种细菌、病毒、真菌、支原体、衣原体感染早期诊断，替代血常规无法提示病原体类型，弥补痰培养速度慢的弊端。</a:t>
            </a:r>
            <a:endParaRPr lang="en-US" altLang="zh-CN" sz="2800" b="1" dirty="0" smtClean="0">
              <a:solidFill>
                <a:srgbClr val="0070C0"/>
              </a:solidFill>
            </a:endParaRPr>
          </a:p>
          <a:p>
            <a:r>
              <a:rPr lang="en-US" altLang="zh-CN" sz="2800" b="1" dirty="0" smtClean="0">
                <a:solidFill>
                  <a:srgbClr val="0070C0"/>
                </a:solidFill>
              </a:rPr>
              <a:t>3</a:t>
            </a:r>
            <a:r>
              <a:rPr lang="zh-CN" altLang="en-US" sz="2800" b="1" dirty="0" smtClean="0">
                <a:solidFill>
                  <a:srgbClr val="0070C0"/>
                </a:solidFill>
              </a:rPr>
              <a:t>、</a:t>
            </a:r>
            <a:r>
              <a:rPr lang="en-US" altLang="zh-CN" sz="2800" b="1" dirty="0" smtClean="0">
                <a:solidFill>
                  <a:srgbClr val="0070C0"/>
                </a:solidFill>
              </a:rPr>
              <a:t>98%</a:t>
            </a:r>
            <a:r>
              <a:rPr lang="zh-CN" altLang="en-US" sz="2800" b="1" dirty="0" smtClean="0">
                <a:solidFill>
                  <a:srgbClr val="0070C0"/>
                </a:solidFill>
              </a:rPr>
              <a:t>以上的高特异性和敏感度，尤其针对反复发作不明原因发热、咳嗽等检测，对老年人或小孩具有快速辅助诊断的意义。</a:t>
            </a:r>
            <a:endParaRPr lang="en-US" altLang="zh-CN" sz="2800" b="1" dirty="0" smtClean="0">
              <a:solidFill>
                <a:srgbClr val="0070C0"/>
              </a:solidFill>
            </a:endParaRPr>
          </a:p>
          <a:p>
            <a:r>
              <a:rPr lang="en-US" altLang="zh-CN" sz="2800" b="1" dirty="0" smtClean="0">
                <a:solidFill>
                  <a:srgbClr val="0070C0"/>
                </a:solidFill>
              </a:rPr>
              <a:t>4</a:t>
            </a:r>
            <a:r>
              <a:rPr lang="zh-CN" altLang="en-US" sz="2800" b="1" dirty="0" smtClean="0">
                <a:solidFill>
                  <a:srgbClr val="0070C0"/>
                </a:solidFill>
              </a:rPr>
              <a:t>、为临床提供有效的抗生素使用参考。</a:t>
            </a:r>
            <a:endParaRPr lang="zh-CN" altLang="en-US" sz="2800" b="1" dirty="0">
              <a:solidFill>
                <a:srgbClr val="0070C0"/>
              </a:solidFill>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195736" y="1412776"/>
            <a:ext cx="4608512" cy="523220"/>
          </a:xfrm>
          <a:prstGeom prst="rect">
            <a:avLst/>
          </a:prstGeom>
          <a:noFill/>
        </p:spPr>
        <p:txBody>
          <a:bodyPr wrap="square" rtlCol="0">
            <a:spAutoFit/>
          </a:bodyPr>
          <a:lstStyle/>
          <a:p>
            <a:pPr algn="ctr"/>
            <a:r>
              <a:rPr lang="zh-CN" altLang="en-US" sz="2800" dirty="0" smtClean="0"/>
              <a:t>主要内容：</a:t>
            </a:r>
            <a:endParaRPr lang="zh-CN" altLang="en-US" sz="2800" dirty="0"/>
          </a:p>
        </p:txBody>
      </p:sp>
      <p:sp>
        <p:nvSpPr>
          <p:cNvPr id="7" name="TextBox 6"/>
          <p:cNvSpPr txBox="1"/>
          <p:nvPr/>
        </p:nvSpPr>
        <p:spPr>
          <a:xfrm>
            <a:off x="1979712" y="2420888"/>
            <a:ext cx="6264696" cy="2246769"/>
          </a:xfrm>
          <a:prstGeom prst="rect">
            <a:avLst/>
          </a:prstGeom>
          <a:noFill/>
        </p:spPr>
        <p:txBody>
          <a:bodyPr wrap="square" rtlCol="0">
            <a:spAutoFit/>
          </a:bodyPr>
          <a:lstStyle/>
          <a:p>
            <a:r>
              <a:rPr lang="en-US" altLang="zh-CN" sz="2800" dirty="0" smtClean="0"/>
              <a:t>       1</a:t>
            </a:r>
            <a:r>
              <a:rPr lang="zh-CN" altLang="en-US" sz="2800" dirty="0" smtClean="0"/>
              <a:t>、</a:t>
            </a:r>
            <a:r>
              <a:rPr lang="en-US" altLang="zh-CN" sz="2800" dirty="0" smtClean="0"/>
              <a:t>HPV</a:t>
            </a:r>
            <a:r>
              <a:rPr lang="zh-CN" altLang="en-US" sz="2800" dirty="0" smtClean="0"/>
              <a:t>与宫颈癌</a:t>
            </a:r>
            <a:endParaRPr lang="en-US" altLang="zh-CN" sz="2800" dirty="0" smtClean="0"/>
          </a:p>
          <a:p>
            <a:endParaRPr lang="en-US" altLang="zh-CN" sz="2800" dirty="0" smtClean="0"/>
          </a:p>
          <a:p>
            <a:r>
              <a:rPr lang="en-US" altLang="zh-CN" sz="2800" dirty="0" smtClean="0"/>
              <a:t>       2</a:t>
            </a:r>
            <a:r>
              <a:rPr lang="zh-CN" altLang="en-US" sz="2800" dirty="0" smtClean="0"/>
              <a:t>、呼吸道感染简介</a:t>
            </a:r>
            <a:endParaRPr lang="en-US" altLang="zh-CN" sz="2800" dirty="0" smtClean="0"/>
          </a:p>
          <a:p>
            <a:endParaRPr lang="en-US" altLang="zh-CN" sz="2800" dirty="0" smtClean="0"/>
          </a:p>
          <a:p>
            <a:r>
              <a:rPr lang="en-US" altLang="zh-CN" sz="2800" dirty="0" smtClean="0"/>
              <a:t>       3</a:t>
            </a:r>
            <a:r>
              <a:rPr lang="zh-CN" altLang="en-US" sz="2800" dirty="0" smtClean="0"/>
              <a:t>、实验室检测的自动化解决方案</a:t>
            </a:r>
            <a:endParaRPr lang="zh-CN" altLang="en-US" sz="2800" dirty="0"/>
          </a:p>
        </p:txBody>
      </p:sp>
      <p:sp>
        <p:nvSpPr>
          <p:cNvPr id="9" name="圆角矩形 8"/>
          <p:cNvSpPr/>
          <p:nvPr/>
        </p:nvSpPr>
        <p:spPr>
          <a:xfrm>
            <a:off x="2483768" y="4149080"/>
            <a:ext cx="5760640" cy="50405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dirty="0" smtClean="0">
                <a:solidFill>
                  <a:srgbClr val="FF0000"/>
                </a:solidFill>
              </a:rPr>
              <a:t>3</a:t>
            </a:r>
            <a:r>
              <a:rPr lang="zh-CN" altLang="en-US" sz="2800" dirty="0" smtClean="0">
                <a:solidFill>
                  <a:srgbClr val="FF0000"/>
                </a:solidFill>
              </a:rPr>
              <a:t>、实验室检测的自动化解决方案</a:t>
            </a:r>
            <a:endParaRPr lang="zh-CN" altLang="en-US" sz="2800" dirty="0">
              <a:solidFill>
                <a:srgbClr val="FF0000"/>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611560" y="980728"/>
            <a:ext cx="7128792" cy="954107"/>
          </a:xfrm>
          <a:prstGeom prst="rect">
            <a:avLst/>
          </a:prstGeom>
          <a:noFill/>
        </p:spPr>
        <p:txBody>
          <a:bodyPr wrap="square" rtlCol="0">
            <a:spAutoFit/>
          </a:bodyPr>
          <a:lstStyle/>
          <a:p>
            <a:pPr algn="ctr"/>
            <a:r>
              <a:rPr lang="zh-CN" altLang="en-US" sz="2800" dirty="0" smtClean="0"/>
              <a:t>随着分子诊断技术的不断发展，现代基因诊断实验室的要求是？？</a:t>
            </a:r>
            <a:endParaRPr lang="zh-CN" altLang="en-US" sz="2800" dirty="0"/>
          </a:p>
        </p:txBody>
      </p:sp>
      <p:sp>
        <p:nvSpPr>
          <p:cNvPr id="10" name="圆角矩形 9"/>
          <p:cNvSpPr/>
          <p:nvPr/>
        </p:nvSpPr>
        <p:spPr>
          <a:xfrm>
            <a:off x="3347864" y="4797152"/>
            <a:ext cx="4968552" cy="6480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rPr>
              <a:t>快：</a:t>
            </a:r>
            <a:r>
              <a:rPr lang="zh-CN" altLang="en-US" sz="2000" b="1" dirty="0" smtClean="0">
                <a:solidFill>
                  <a:schemeClr val="tx1"/>
                </a:solidFill>
              </a:rPr>
              <a:t>检测速度快，当天报告结果</a:t>
            </a:r>
            <a:endParaRPr lang="zh-CN" altLang="en-US" sz="2800" b="1" dirty="0">
              <a:solidFill>
                <a:schemeClr val="tx1"/>
              </a:solidFill>
            </a:endParaRPr>
          </a:p>
        </p:txBody>
      </p:sp>
      <p:sp>
        <p:nvSpPr>
          <p:cNvPr id="11" name="圆角矩形 10"/>
          <p:cNvSpPr/>
          <p:nvPr/>
        </p:nvSpPr>
        <p:spPr>
          <a:xfrm>
            <a:off x="2195736" y="3717032"/>
            <a:ext cx="4968552" cy="6480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rPr>
              <a:t>准：</a:t>
            </a:r>
            <a:r>
              <a:rPr lang="zh-CN" altLang="en-US" sz="2000" b="1" dirty="0" smtClean="0">
                <a:solidFill>
                  <a:schemeClr val="tx1"/>
                </a:solidFill>
              </a:rPr>
              <a:t>实验结果要准确</a:t>
            </a:r>
            <a:endParaRPr lang="zh-CN" altLang="en-US" sz="2800" b="1" dirty="0" smtClean="0">
              <a:solidFill>
                <a:schemeClr val="tx1"/>
              </a:solidFill>
            </a:endParaRPr>
          </a:p>
        </p:txBody>
      </p:sp>
      <p:sp>
        <p:nvSpPr>
          <p:cNvPr id="12" name="圆角矩形 11"/>
          <p:cNvSpPr/>
          <p:nvPr/>
        </p:nvSpPr>
        <p:spPr>
          <a:xfrm>
            <a:off x="971600" y="2636912"/>
            <a:ext cx="4968552" cy="6480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0000"/>
                </a:solidFill>
              </a:rPr>
              <a:t>稳：</a:t>
            </a:r>
            <a:r>
              <a:rPr lang="zh-CN" altLang="en-US" sz="2000" b="1" dirty="0" smtClean="0">
                <a:solidFill>
                  <a:schemeClr val="tx1"/>
                </a:solidFill>
              </a:rPr>
              <a:t>实验稳定性好</a:t>
            </a:r>
            <a:endParaRPr lang="zh-CN" altLang="en-US" sz="2800" b="1" dirty="0" smtClean="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 name="图片 1"/>
          <p:cNvPicPr>
            <a:picLocks noChangeAspect="1" noChangeArrowheads="1"/>
          </p:cNvPicPr>
          <p:nvPr/>
        </p:nvPicPr>
        <p:blipFill>
          <a:blip r:embed="rId3" cstate="print"/>
          <a:srcRect/>
          <a:stretch>
            <a:fillRect/>
          </a:stretch>
        </p:blipFill>
        <p:spPr bwMode="auto">
          <a:xfrm>
            <a:off x="5364088" y="1628800"/>
            <a:ext cx="3532957" cy="3886200"/>
          </a:xfrm>
          <a:prstGeom prst="rect">
            <a:avLst/>
          </a:prstGeom>
          <a:noFill/>
          <a:ln w="9525">
            <a:noFill/>
            <a:miter lim="800000"/>
            <a:headEnd/>
            <a:tailEnd/>
          </a:ln>
        </p:spPr>
      </p:pic>
      <p:sp>
        <p:nvSpPr>
          <p:cNvPr id="7" name="矩形 6"/>
          <p:cNvSpPr/>
          <p:nvPr/>
        </p:nvSpPr>
        <p:spPr>
          <a:xfrm>
            <a:off x="611560" y="980728"/>
            <a:ext cx="5832648" cy="369332"/>
          </a:xfrm>
          <a:prstGeom prst="rect">
            <a:avLst/>
          </a:prstGeom>
        </p:spPr>
        <p:txBody>
          <a:bodyPr wrap="square">
            <a:spAutoFit/>
          </a:bodyPr>
          <a:lstStyle/>
          <a:p>
            <a:r>
              <a:rPr lang="zh-CN" altLang="zh-CN" b="1" noProof="1" smtClean="0">
                <a:latin typeface="隶书" panose="02010509060101010101" pitchFamily="49" charset="-122"/>
                <a:ea typeface="隶书" panose="02010509060101010101" pitchFamily="49" charset="-122"/>
              </a:rPr>
              <a:t>全自动核酸提纯及荧光</a:t>
            </a:r>
            <a:r>
              <a:rPr lang="en-US" altLang="zh-CN" b="1" noProof="1" smtClean="0">
                <a:ea typeface="隶书" panose="02010509060101010101" pitchFamily="49" charset="-122"/>
              </a:rPr>
              <a:t>PCR</a:t>
            </a:r>
            <a:r>
              <a:rPr lang="zh-CN" altLang="zh-CN" b="1" noProof="1" smtClean="0">
                <a:latin typeface="隶书" panose="02010509060101010101" pitchFamily="49" charset="-122"/>
                <a:ea typeface="隶书" panose="02010509060101010101" pitchFamily="49" charset="-122"/>
              </a:rPr>
              <a:t>分析系统</a:t>
            </a:r>
            <a:r>
              <a:rPr lang="en-US" altLang="zh-CN" b="1" noProof="1" smtClean="0">
                <a:ea typeface="隶书" panose="02010509060101010101" pitchFamily="49" charset="-122"/>
              </a:rPr>
              <a:t>Anadas9850</a:t>
            </a:r>
            <a:endParaRPr lang="zh-CN" altLang="en-US" dirty="0"/>
          </a:p>
        </p:txBody>
      </p:sp>
      <p:sp>
        <p:nvSpPr>
          <p:cNvPr id="8" name="矩形 7"/>
          <p:cNvSpPr/>
          <p:nvPr/>
        </p:nvSpPr>
        <p:spPr>
          <a:xfrm>
            <a:off x="539552" y="2132856"/>
            <a:ext cx="3877985" cy="369332"/>
          </a:xfrm>
          <a:prstGeom prst="rect">
            <a:avLst/>
          </a:prstGeom>
        </p:spPr>
        <p:txBody>
          <a:bodyPr wrap="none">
            <a:spAutoFit/>
          </a:bodyPr>
          <a:lstStyle/>
          <a:p>
            <a:r>
              <a:rPr lang="zh-CN" altLang="zh-CN" b="1" noProof="1" smtClean="0">
                <a:latin typeface="华文楷体" panose="02010600040101010101" pitchFamily="2" charset="-122"/>
                <a:ea typeface="华文楷体" panose="02010600040101010101" pitchFamily="2" charset="-122"/>
              </a:rPr>
              <a:t>充分考虑</a:t>
            </a:r>
            <a:r>
              <a:rPr lang="zh-CN" altLang="en-US" b="1" noProof="1" smtClean="0">
                <a:latin typeface="华文楷体" panose="02010600040101010101" pitchFamily="2" charset="-122"/>
                <a:ea typeface="华文楷体" panose="02010600040101010101" pitchFamily="2" charset="-122"/>
              </a:rPr>
              <a:t>中国</a:t>
            </a:r>
            <a:r>
              <a:rPr lang="zh-CN" altLang="zh-CN" b="1" noProof="1" smtClean="0">
                <a:latin typeface="华文楷体" panose="02010600040101010101" pitchFamily="2" charset="-122"/>
                <a:ea typeface="华文楷体" panose="02010600040101010101" pitchFamily="2" charset="-122"/>
              </a:rPr>
              <a:t>临床实验室检测特点</a:t>
            </a:r>
            <a:r>
              <a:rPr lang="zh-CN" altLang="en-US" b="1" noProof="1" smtClean="0">
                <a:latin typeface="华文楷体" panose="02010600040101010101" pitchFamily="2" charset="-122"/>
                <a:ea typeface="华文楷体" panose="02010600040101010101" pitchFamily="2" charset="-122"/>
              </a:rPr>
              <a:t>；</a:t>
            </a:r>
            <a:endParaRPr lang="zh-CN" altLang="en-US" dirty="0"/>
          </a:p>
        </p:txBody>
      </p:sp>
      <p:sp>
        <p:nvSpPr>
          <p:cNvPr id="9" name="矩形 8"/>
          <p:cNvSpPr/>
          <p:nvPr/>
        </p:nvSpPr>
        <p:spPr>
          <a:xfrm>
            <a:off x="539552" y="2780928"/>
            <a:ext cx="2954655" cy="369332"/>
          </a:xfrm>
          <a:prstGeom prst="rect">
            <a:avLst/>
          </a:prstGeom>
        </p:spPr>
        <p:txBody>
          <a:bodyPr wrap="none">
            <a:spAutoFit/>
          </a:bodyPr>
          <a:lstStyle/>
          <a:p>
            <a:pPr fontAlgn="auto"/>
            <a:r>
              <a:rPr lang="zh-CN" altLang="zh-CN" b="1" noProof="1" smtClean="0">
                <a:latin typeface="华文楷体" panose="02010600040101010101" pitchFamily="2" charset="-122"/>
                <a:ea typeface="华文楷体" panose="02010600040101010101" pitchFamily="2" charset="-122"/>
              </a:rPr>
              <a:t>一种</a:t>
            </a:r>
            <a:r>
              <a:rPr lang="zh-CN" altLang="zh-CN" b="1" noProof="1" smtClean="0">
                <a:solidFill>
                  <a:srgbClr val="FF0000"/>
                </a:solidFill>
                <a:latin typeface="华文楷体" panose="02010600040101010101" pitchFamily="2" charset="-122"/>
                <a:ea typeface="华文楷体" panose="02010600040101010101" pitchFamily="2" charset="-122"/>
              </a:rPr>
              <a:t>流水线式核酸检测平台</a:t>
            </a:r>
            <a:endParaRPr lang="en-US" altLang="zh-CN" b="1" noProof="1">
              <a:solidFill>
                <a:srgbClr val="FF0000"/>
              </a:solidFill>
              <a:latin typeface="华文楷体" panose="02010600040101010101" pitchFamily="2" charset="-122"/>
              <a:ea typeface="华文楷体" panose="02010600040101010101" pitchFamily="2" charset="-122"/>
            </a:endParaRPr>
          </a:p>
        </p:txBody>
      </p:sp>
      <p:sp>
        <p:nvSpPr>
          <p:cNvPr id="10" name="矩形 9"/>
          <p:cNvSpPr/>
          <p:nvPr/>
        </p:nvSpPr>
        <p:spPr>
          <a:xfrm>
            <a:off x="539552" y="3356992"/>
            <a:ext cx="4572000" cy="1754326"/>
          </a:xfrm>
          <a:prstGeom prst="rect">
            <a:avLst/>
          </a:prstGeom>
        </p:spPr>
        <p:txBody>
          <a:bodyPr>
            <a:spAutoFit/>
          </a:bodyPr>
          <a:lstStyle/>
          <a:p>
            <a:pPr fontAlgn="auto"/>
            <a:r>
              <a:rPr lang="zh-CN" altLang="zh-CN" b="1" noProof="1" smtClean="0">
                <a:latin typeface="华文楷体" panose="02010600040101010101" pitchFamily="2" charset="-122"/>
                <a:ea typeface="华文楷体" panose="02010600040101010101" pitchFamily="2" charset="-122"/>
              </a:rPr>
              <a:t>从标本录入到</a:t>
            </a:r>
            <a:r>
              <a:rPr lang="en-US" altLang="zh-CN" b="1" noProof="1" smtClean="0">
                <a:latin typeface="华文楷体" panose="02010600040101010101" pitchFamily="2" charset="-122"/>
                <a:ea typeface="华文楷体" panose="02010600040101010101" pitchFamily="2" charset="-122"/>
              </a:rPr>
              <a:t>PCR</a:t>
            </a:r>
            <a:r>
              <a:rPr lang="zh-CN" altLang="zh-CN" b="1" noProof="1" smtClean="0">
                <a:latin typeface="华文楷体" panose="02010600040101010101" pitchFamily="2" charset="-122"/>
                <a:ea typeface="华文楷体" panose="02010600040101010101" pitchFamily="2" charset="-122"/>
              </a:rPr>
              <a:t>定量出报告</a:t>
            </a:r>
            <a:r>
              <a:rPr lang="zh-CN" altLang="zh-CN" b="1" noProof="1" smtClean="0">
                <a:solidFill>
                  <a:srgbClr val="FF0000"/>
                </a:solidFill>
                <a:latin typeface="华文楷体" panose="02010600040101010101" pitchFamily="2" charset="-122"/>
                <a:ea typeface="华文楷体" panose="02010600040101010101" pitchFamily="2" charset="-122"/>
              </a:rPr>
              <a:t>全程自动化</a:t>
            </a:r>
            <a:r>
              <a:rPr lang="zh-CN" altLang="en-US" b="1" noProof="1" smtClean="0">
                <a:latin typeface="华文楷体" panose="02010600040101010101" pitchFamily="2" charset="-122"/>
                <a:ea typeface="华文楷体" panose="02010600040101010101" pitchFamily="2" charset="-122"/>
              </a:rPr>
              <a:t>，</a:t>
            </a:r>
            <a:r>
              <a:rPr lang="zh-CN" altLang="zh-CN" b="1" noProof="1" smtClean="0">
                <a:latin typeface="华文楷体" panose="02010600040101010101" pitchFamily="2" charset="-122"/>
                <a:ea typeface="华文楷体" panose="02010600040101010101" pitchFamily="2" charset="-122"/>
              </a:rPr>
              <a:t>检测</a:t>
            </a:r>
            <a:r>
              <a:rPr lang="zh-CN" altLang="zh-CN" b="1" noProof="1" smtClean="0">
                <a:solidFill>
                  <a:srgbClr val="FF0000"/>
                </a:solidFill>
                <a:latin typeface="华文楷体" panose="02010600040101010101" pitchFamily="2" charset="-122"/>
                <a:ea typeface="华文楷体" panose="02010600040101010101" pitchFamily="2" charset="-122"/>
              </a:rPr>
              <a:t>通量大</a:t>
            </a:r>
            <a:r>
              <a:rPr lang="zh-CN" altLang="zh-CN" b="1" noProof="1" smtClean="0">
                <a:latin typeface="华文楷体" panose="02010600040101010101" pitchFamily="2" charset="-122"/>
                <a:ea typeface="华文楷体" panose="02010600040101010101" pitchFamily="2" charset="-122"/>
              </a:rPr>
              <a:t>，检测</a:t>
            </a:r>
            <a:r>
              <a:rPr lang="zh-CN" altLang="zh-CN" b="1" noProof="1" smtClean="0">
                <a:solidFill>
                  <a:srgbClr val="FF0000"/>
                </a:solidFill>
                <a:latin typeface="华文楷体" panose="02010600040101010101" pitchFamily="2" charset="-122"/>
                <a:ea typeface="华文楷体" panose="02010600040101010101" pitchFamily="2" charset="-122"/>
              </a:rPr>
              <a:t>效率高</a:t>
            </a:r>
            <a:r>
              <a:rPr lang="zh-CN" altLang="en-US" b="1" noProof="1" smtClean="0">
                <a:solidFill>
                  <a:srgbClr val="FF0000"/>
                </a:solidFill>
                <a:latin typeface="华文楷体" panose="02010600040101010101" pitchFamily="2" charset="-122"/>
                <a:ea typeface="华文楷体" panose="02010600040101010101" pitchFamily="2" charset="-122"/>
              </a:rPr>
              <a:t>。</a:t>
            </a:r>
            <a:endParaRPr lang="en-US" altLang="zh-CN" b="1" noProof="1" smtClean="0">
              <a:solidFill>
                <a:srgbClr val="FF0000"/>
              </a:solidFill>
              <a:latin typeface="华文楷体" panose="02010600040101010101" pitchFamily="2" charset="-122"/>
              <a:ea typeface="华文楷体" panose="02010600040101010101" pitchFamily="2" charset="-122"/>
            </a:endParaRPr>
          </a:p>
          <a:p>
            <a:pPr fontAlgn="auto"/>
            <a:endParaRPr lang="zh-CN" altLang="en-US" b="1" noProof="1" smtClean="0">
              <a:solidFill>
                <a:srgbClr val="FF0000"/>
              </a:solidFill>
              <a:latin typeface="华文楷体" panose="02010600040101010101" pitchFamily="2" charset="-122"/>
              <a:ea typeface="华文楷体" panose="02010600040101010101" pitchFamily="2" charset="-122"/>
            </a:endParaRPr>
          </a:p>
          <a:p>
            <a:pPr fontAlgn="auto"/>
            <a:r>
              <a:rPr lang="zh-CN" altLang="en-US" b="1" noProof="1" smtClean="0">
                <a:latin typeface="华文楷体" panose="02010600040101010101" pitchFamily="2" charset="-122"/>
                <a:ea typeface="华文楷体" panose="02010600040101010101" pitchFamily="2" charset="-122"/>
              </a:rPr>
              <a:t>生物安全性高：</a:t>
            </a:r>
            <a:r>
              <a:rPr lang="zh-CN" altLang="en-US" b="1" noProof="1" smtClean="0">
                <a:solidFill>
                  <a:srgbClr val="FF0000"/>
                </a:solidFill>
                <a:latin typeface="华文楷体" panose="02010600040101010101" pitchFamily="2" charset="-122"/>
                <a:ea typeface="华文楷体" panose="02010600040101010101" pitchFamily="2" charset="-122"/>
              </a:rPr>
              <a:t>仪器采用全外排层流净化通风系统，内置紫外灯消毒装置，更好的保证实验室的生物安全。</a:t>
            </a:r>
            <a:endParaRPr lang="en-US" altLang="zh-CN" b="1" noProof="1">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椭圆 5"/>
          <p:cNvSpPr/>
          <p:nvPr/>
        </p:nvSpPr>
        <p:spPr>
          <a:xfrm>
            <a:off x="323528" y="980728"/>
            <a:ext cx="2160240" cy="86409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rgbClr val="FF0000"/>
                </a:solidFill>
              </a:rPr>
              <a:t>稳</a:t>
            </a:r>
            <a:endParaRPr lang="zh-CN" altLang="en-US" sz="4000" dirty="0">
              <a:solidFill>
                <a:srgbClr val="FF0000"/>
              </a:solidFill>
            </a:endParaRPr>
          </a:p>
        </p:txBody>
      </p:sp>
      <p:pic>
        <p:nvPicPr>
          <p:cNvPr id="7" name="Picture 3" descr="I:\广州PCR培训班\图片缩小\提取仪局部-4-振摇处理区.jpg"/>
          <p:cNvPicPr>
            <a:picLocks noChangeAspect="1" noChangeArrowheads="1"/>
          </p:cNvPicPr>
          <p:nvPr/>
        </p:nvPicPr>
        <p:blipFill>
          <a:blip r:embed="rId3" cstate="print"/>
          <a:srcRect/>
          <a:stretch>
            <a:fillRect/>
          </a:stretch>
        </p:blipFill>
        <p:spPr bwMode="auto">
          <a:xfrm>
            <a:off x="2627784" y="2348880"/>
            <a:ext cx="1877194" cy="2576185"/>
          </a:xfrm>
          <a:prstGeom prst="rect">
            <a:avLst/>
          </a:prstGeom>
          <a:noFill/>
          <a:ln w="9525">
            <a:noFill/>
            <a:miter lim="800000"/>
            <a:headEnd/>
            <a:tailEnd/>
          </a:ln>
        </p:spPr>
      </p:pic>
      <p:pic>
        <p:nvPicPr>
          <p:cNvPr id="8" name="Picture 5" descr="I:\广州PCR培训班\图片缩小\图片缩小IMG_20160223_095045.jpg"/>
          <p:cNvPicPr>
            <a:picLocks noChangeAspect="1" noChangeArrowheads="1"/>
          </p:cNvPicPr>
          <p:nvPr/>
        </p:nvPicPr>
        <p:blipFill>
          <a:blip r:embed="rId4" cstate="print"/>
          <a:srcRect/>
          <a:stretch>
            <a:fillRect/>
          </a:stretch>
        </p:blipFill>
        <p:spPr bwMode="auto">
          <a:xfrm>
            <a:off x="4716016" y="2420888"/>
            <a:ext cx="1795661" cy="2592288"/>
          </a:xfrm>
          <a:prstGeom prst="rect">
            <a:avLst/>
          </a:prstGeom>
          <a:noFill/>
          <a:ln w="9525">
            <a:noFill/>
            <a:miter lim="800000"/>
            <a:headEnd/>
            <a:tailEnd/>
          </a:ln>
        </p:spPr>
      </p:pic>
      <p:pic>
        <p:nvPicPr>
          <p:cNvPr id="9" name="Picture 5" descr="D:\Documents\Desktop\2015.07 工作站照片（手机）\2015.07 工作站照片（手机）\IMG_20150716_154707.jpg"/>
          <p:cNvPicPr>
            <a:picLocks noChangeAspect="1" noChangeArrowheads="1"/>
          </p:cNvPicPr>
          <p:nvPr/>
        </p:nvPicPr>
        <p:blipFill>
          <a:blip r:embed="rId5" cstate="print"/>
          <a:srcRect/>
          <a:stretch>
            <a:fillRect/>
          </a:stretch>
        </p:blipFill>
        <p:spPr bwMode="auto">
          <a:xfrm>
            <a:off x="323528" y="2348880"/>
            <a:ext cx="2088232" cy="2598936"/>
          </a:xfrm>
          <a:prstGeom prst="rect">
            <a:avLst/>
          </a:prstGeom>
          <a:noFill/>
          <a:ln w="9525">
            <a:noFill/>
            <a:miter lim="800000"/>
            <a:headEnd/>
            <a:tailEnd/>
          </a:ln>
        </p:spPr>
      </p:pic>
      <p:sp>
        <p:nvSpPr>
          <p:cNvPr id="10" name="TextBox 11"/>
          <p:cNvSpPr txBox="1">
            <a:spLocks noChangeArrowheads="1"/>
          </p:cNvSpPr>
          <p:nvPr/>
        </p:nvSpPr>
        <p:spPr bwMode="auto">
          <a:xfrm>
            <a:off x="179512" y="5013177"/>
            <a:ext cx="1800200" cy="400110"/>
          </a:xfrm>
          <a:prstGeom prst="rect">
            <a:avLst/>
          </a:prstGeom>
          <a:noFill/>
          <a:ln w="9525">
            <a:noFill/>
            <a:miter lim="800000"/>
            <a:headEnd/>
            <a:tailEnd/>
          </a:ln>
        </p:spPr>
        <p:txBody>
          <a:bodyPr wrap="square">
            <a:spAutoFit/>
          </a:bodyPr>
          <a:lstStyle/>
          <a:p>
            <a:r>
              <a:rPr lang="en-US" altLang="zh-CN" sz="2000" dirty="0">
                <a:ea typeface="宋体" pitchFamily="2" charset="-122"/>
              </a:rPr>
              <a:t>1.</a:t>
            </a:r>
            <a:r>
              <a:rPr lang="zh-CN" altLang="en-US" sz="2000" dirty="0">
                <a:ea typeface="宋体" pitchFamily="2" charset="-122"/>
              </a:rPr>
              <a:t>样本管取样</a:t>
            </a:r>
          </a:p>
        </p:txBody>
      </p:sp>
      <p:sp>
        <p:nvSpPr>
          <p:cNvPr id="11" name="TextBox 12"/>
          <p:cNvSpPr txBox="1">
            <a:spLocks noChangeArrowheads="1"/>
          </p:cNvSpPr>
          <p:nvPr/>
        </p:nvSpPr>
        <p:spPr bwMode="auto">
          <a:xfrm>
            <a:off x="2699792" y="5013176"/>
            <a:ext cx="1944216" cy="400110"/>
          </a:xfrm>
          <a:prstGeom prst="rect">
            <a:avLst/>
          </a:prstGeom>
          <a:noFill/>
          <a:ln w="9525">
            <a:noFill/>
            <a:miter lim="800000"/>
            <a:headEnd/>
            <a:tailEnd/>
          </a:ln>
        </p:spPr>
        <p:txBody>
          <a:bodyPr wrap="square">
            <a:spAutoFit/>
          </a:bodyPr>
          <a:lstStyle/>
          <a:p>
            <a:r>
              <a:rPr lang="en-US" altLang="zh-CN" sz="2000" dirty="0">
                <a:ea typeface="宋体" pitchFamily="2" charset="-122"/>
              </a:rPr>
              <a:t>2.</a:t>
            </a:r>
            <a:r>
              <a:rPr lang="zh-CN" altLang="en-US" sz="2000" dirty="0">
                <a:ea typeface="宋体" pitchFamily="2" charset="-122"/>
              </a:rPr>
              <a:t>核酸提取纯化</a:t>
            </a:r>
          </a:p>
        </p:txBody>
      </p:sp>
      <p:sp>
        <p:nvSpPr>
          <p:cNvPr id="12" name="TextBox 13"/>
          <p:cNvSpPr txBox="1">
            <a:spLocks noChangeArrowheads="1"/>
          </p:cNvSpPr>
          <p:nvPr/>
        </p:nvSpPr>
        <p:spPr bwMode="auto">
          <a:xfrm>
            <a:off x="4932040" y="5013176"/>
            <a:ext cx="1497161" cy="400110"/>
          </a:xfrm>
          <a:prstGeom prst="rect">
            <a:avLst/>
          </a:prstGeom>
          <a:noFill/>
          <a:ln w="9525">
            <a:noFill/>
            <a:miter lim="800000"/>
            <a:headEnd/>
            <a:tailEnd/>
          </a:ln>
        </p:spPr>
        <p:txBody>
          <a:bodyPr wrap="square">
            <a:spAutoFit/>
          </a:bodyPr>
          <a:lstStyle/>
          <a:p>
            <a:r>
              <a:rPr lang="en-US" altLang="zh-CN" sz="2000" dirty="0">
                <a:ea typeface="宋体" pitchFamily="2" charset="-122"/>
              </a:rPr>
              <a:t>3.PCR</a:t>
            </a:r>
            <a:r>
              <a:rPr lang="zh-CN" altLang="en-US" sz="2000" dirty="0">
                <a:ea typeface="宋体" pitchFamily="2" charset="-122"/>
              </a:rPr>
              <a:t>扩增</a:t>
            </a:r>
          </a:p>
        </p:txBody>
      </p:sp>
      <p:cxnSp>
        <p:nvCxnSpPr>
          <p:cNvPr id="13" name="直接箭头连接符 12"/>
          <p:cNvCxnSpPr/>
          <p:nvPr/>
        </p:nvCxnSpPr>
        <p:spPr>
          <a:xfrm flipV="1">
            <a:off x="5220072" y="3789040"/>
            <a:ext cx="1145927" cy="648071"/>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 name="Picture 3"/>
          <p:cNvPicPr>
            <a:picLocks noChangeAspect="1" noChangeArrowheads="1"/>
          </p:cNvPicPr>
          <p:nvPr/>
        </p:nvPicPr>
        <p:blipFill>
          <a:blip r:embed="rId6" cstate="print"/>
          <a:srcRect l="-2371" t="-311" r="2963" b="311"/>
          <a:stretch>
            <a:fillRect/>
          </a:stretch>
        </p:blipFill>
        <p:spPr bwMode="auto">
          <a:xfrm>
            <a:off x="6732240" y="2420888"/>
            <a:ext cx="2153420" cy="2592288"/>
          </a:xfrm>
          <a:prstGeom prst="rect">
            <a:avLst/>
          </a:prstGeom>
          <a:noFill/>
          <a:ln w="9525">
            <a:solidFill>
              <a:schemeClr val="tx1"/>
            </a:solidFill>
            <a:round/>
            <a:headEnd/>
            <a:tailEnd/>
          </a:ln>
        </p:spPr>
      </p:pic>
      <p:sp>
        <p:nvSpPr>
          <p:cNvPr id="15" name="TextBox 13"/>
          <p:cNvSpPr txBox="1">
            <a:spLocks noChangeArrowheads="1"/>
          </p:cNvSpPr>
          <p:nvPr/>
        </p:nvSpPr>
        <p:spPr bwMode="auto">
          <a:xfrm>
            <a:off x="6948264" y="5013176"/>
            <a:ext cx="1750640" cy="400110"/>
          </a:xfrm>
          <a:prstGeom prst="rect">
            <a:avLst/>
          </a:prstGeom>
          <a:noFill/>
          <a:ln w="9525">
            <a:noFill/>
            <a:miter lim="800000"/>
            <a:headEnd/>
            <a:tailEnd/>
          </a:ln>
        </p:spPr>
        <p:txBody>
          <a:bodyPr wrap="square">
            <a:spAutoFit/>
          </a:bodyPr>
          <a:lstStyle/>
          <a:p>
            <a:r>
              <a:rPr lang="en-US" altLang="zh-CN" sz="2000" dirty="0">
                <a:ea typeface="宋体" pitchFamily="2" charset="-122"/>
              </a:rPr>
              <a:t>4</a:t>
            </a:r>
            <a:r>
              <a:rPr lang="en-US" altLang="zh-CN" sz="2000" dirty="0" smtClean="0">
                <a:ea typeface="宋体" pitchFamily="2" charset="-122"/>
              </a:rPr>
              <a:t>.</a:t>
            </a:r>
            <a:r>
              <a:rPr lang="zh-CN" altLang="en-US" sz="2000" dirty="0" smtClean="0">
                <a:ea typeface="宋体" pitchFamily="2" charset="-122"/>
              </a:rPr>
              <a:t>结果分析</a:t>
            </a:r>
            <a:endParaRPr lang="zh-CN" altLang="en-US" sz="2000" dirty="0">
              <a:ea typeface="宋体" pitchFamily="2" charset="-122"/>
            </a:endParaRPr>
          </a:p>
        </p:txBody>
      </p:sp>
      <p:sp>
        <p:nvSpPr>
          <p:cNvPr id="18" name="文本框 6"/>
          <p:cNvSpPr txBox="1">
            <a:spLocks noChangeArrowheads="1"/>
          </p:cNvSpPr>
          <p:nvPr/>
        </p:nvSpPr>
        <p:spPr bwMode="auto">
          <a:xfrm>
            <a:off x="899592" y="5949280"/>
            <a:ext cx="7150100" cy="707886"/>
          </a:xfrm>
          <a:prstGeom prst="rect">
            <a:avLst/>
          </a:prstGeom>
          <a:noFill/>
          <a:ln w="9525">
            <a:noFill/>
            <a:miter lim="800000"/>
            <a:headEnd/>
            <a:tailEnd/>
          </a:ln>
        </p:spPr>
        <p:txBody>
          <a:bodyPr>
            <a:spAutoFit/>
          </a:bodyPr>
          <a:lstStyle/>
          <a:p>
            <a:r>
              <a:rPr lang="zh-CN" altLang="en-US" sz="2000" b="1" dirty="0">
                <a:solidFill>
                  <a:srgbClr val="FF0000"/>
                </a:solidFill>
              </a:rPr>
              <a:t>全程自动化，无需人工干预，真正实现自动化</a:t>
            </a:r>
            <a:r>
              <a:rPr lang="zh-CN" altLang="en-US" sz="2000" b="1" dirty="0" smtClean="0">
                <a:solidFill>
                  <a:srgbClr val="FF0000"/>
                </a:solidFill>
              </a:rPr>
              <a:t>检测，避免了因手工操作而产生的误差。</a:t>
            </a:r>
            <a:endParaRPr lang="zh-CN" altLang="en-US" sz="2000" b="1"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3"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5122" name="Picture 2"/>
          <p:cNvPicPr>
            <a:picLocks noChangeAspect="1" noChangeArrowheads="1"/>
          </p:cNvPicPr>
          <p:nvPr/>
        </p:nvPicPr>
        <p:blipFill>
          <a:blip r:embed="rId4" cstate="print"/>
          <a:srcRect/>
          <a:stretch>
            <a:fillRect/>
          </a:stretch>
        </p:blipFill>
        <p:spPr bwMode="auto">
          <a:xfrm>
            <a:off x="179512" y="2348880"/>
            <a:ext cx="4419514" cy="3384376"/>
          </a:xfrm>
          <a:prstGeom prst="rect">
            <a:avLst/>
          </a:prstGeom>
          <a:noFill/>
          <a:ln w="9525">
            <a:solidFill>
              <a:schemeClr val="tx1"/>
            </a:solidFill>
            <a:miter lim="800000"/>
            <a:headEnd/>
            <a:tailEnd/>
          </a:ln>
        </p:spPr>
      </p:pic>
      <p:pic>
        <p:nvPicPr>
          <p:cNvPr id="5123" name="Picture 3"/>
          <p:cNvPicPr>
            <a:picLocks noChangeAspect="1" noChangeArrowheads="1"/>
          </p:cNvPicPr>
          <p:nvPr/>
        </p:nvPicPr>
        <p:blipFill>
          <a:blip r:embed="rId5" cstate="print"/>
          <a:srcRect/>
          <a:stretch>
            <a:fillRect/>
          </a:stretch>
        </p:blipFill>
        <p:spPr bwMode="auto">
          <a:xfrm>
            <a:off x="4860032" y="2348880"/>
            <a:ext cx="4084545" cy="3456384"/>
          </a:xfrm>
          <a:prstGeom prst="rect">
            <a:avLst/>
          </a:prstGeom>
          <a:noFill/>
          <a:ln w="9525">
            <a:noFill/>
            <a:miter lim="800000"/>
            <a:headEnd/>
            <a:tailEnd/>
          </a:ln>
        </p:spPr>
      </p:pic>
      <p:sp>
        <p:nvSpPr>
          <p:cNvPr id="7" name="TextBox 6"/>
          <p:cNvSpPr txBox="1"/>
          <p:nvPr/>
        </p:nvSpPr>
        <p:spPr>
          <a:xfrm>
            <a:off x="467544" y="1052736"/>
            <a:ext cx="5040560" cy="461665"/>
          </a:xfrm>
          <a:prstGeom prst="rect">
            <a:avLst/>
          </a:prstGeom>
          <a:noFill/>
        </p:spPr>
        <p:txBody>
          <a:bodyPr wrap="square" rtlCol="0">
            <a:spAutoFit/>
          </a:bodyPr>
          <a:lstStyle/>
          <a:p>
            <a:r>
              <a:rPr lang="en-US" altLang="zh-CN" sz="2400" dirty="0" smtClean="0"/>
              <a:t>HPV16</a:t>
            </a:r>
            <a:r>
              <a:rPr lang="zh-CN" altLang="en-US" sz="2400" dirty="0" smtClean="0"/>
              <a:t>型重复性结果</a:t>
            </a:r>
            <a:endParaRPr lang="zh-CN" altLang="en-US" sz="2400"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116632"/>
            <a:ext cx="500063" cy="504056"/>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7" name="TextBox 6"/>
          <p:cNvSpPr txBox="1"/>
          <p:nvPr/>
        </p:nvSpPr>
        <p:spPr>
          <a:xfrm>
            <a:off x="323528" y="1052736"/>
            <a:ext cx="7056784" cy="461665"/>
          </a:xfrm>
          <a:prstGeom prst="rect">
            <a:avLst/>
          </a:prstGeom>
          <a:noFill/>
        </p:spPr>
        <p:txBody>
          <a:bodyPr wrap="square" rtlCol="0">
            <a:spAutoFit/>
          </a:bodyPr>
          <a:lstStyle/>
          <a:p>
            <a:r>
              <a:rPr lang="zh-CN" altLang="en-US" sz="2400" dirty="0" smtClean="0"/>
              <a:t>自动化检测采用磁珠法对核酸进行提取纯化。</a:t>
            </a:r>
            <a:endParaRPr lang="en-US" altLang="zh-CN" sz="2400" dirty="0" smtClean="0"/>
          </a:p>
        </p:txBody>
      </p:sp>
      <p:sp>
        <p:nvSpPr>
          <p:cNvPr id="9" name="Oval 21"/>
          <p:cNvSpPr>
            <a:spLocks noChangeArrowheads="1"/>
          </p:cNvSpPr>
          <p:nvPr/>
        </p:nvSpPr>
        <p:spPr bwMode="gray">
          <a:xfrm>
            <a:off x="3491880" y="3212976"/>
            <a:ext cx="2027238" cy="2047875"/>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ln>
          <a:effectLst/>
        </p:spPr>
        <p:txBody>
          <a:bodyPr wrap="none" anchor="ctr">
            <a:spAutoFit/>
          </a:bodyPr>
          <a:lstStyle/>
          <a:p>
            <a:pPr>
              <a:buFontTx/>
              <a:buNone/>
              <a:defRPr/>
            </a:pPr>
            <a:endParaRPr lang="zh-CN" altLang="en-US">
              <a:ea typeface="宋体" panose="02010600030101010101" pitchFamily="2" charset="-122"/>
            </a:endParaRPr>
          </a:p>
        </p:txBody>
      </p:sp>
      <p:sp>
        <p:nvSpPr>
          <p:cNvPr id="10" name="Oval 22"/>
          <p:cNvSpPr>
            <a:spLocks noChangeArrowheads="1"/>
          </p:cNvSpPr>
          <p:nvPr/>
        </p:nvSpPr>
        <p:spPr bwMode="gray">
          <a:xfrm>
            <a:off x="3491880" y="3212976"/>
            <a:ext cx="2027238" cy="2047875"/>
          </a:xfrm>
          <a:prstGeom prst="ellipse">
            <a:avLst/>
          </a:prstGeom>
          <a:gradFill rotWithShape="1">
            <a:gsLst>
              <a:gs pos="0">
                <a:schemeClr val="accent1">
                  <a:alpha val="32001"/>
                </a:schemeClr>
              </a:gs>
              <a:gs pos="100000">
                <a:schemeClr val="accent1">
                  <a:gamma/>
                  <a:shade val="46275"/>
                  <a:invGamma/>
                </a:schemeClr>
              </a:gs>
            </a:gsLst>
            <a:lin ang="2700000" scaled="1"/>
          </a:gradFill>
          <a:ln w="38100" algn="ctr">
            <a:noFill/>
            <a:round/>
          </a:ln>
          <a:effectLst/>
        </p:spPr>
        <p:txBody>
          <a:bodyPr wrap="none" anchor="ctr">
            <a:spAutoFit/>
          </a:bodyPr>
          <a:lstStyle/>
          <a:p>
            <a:pPr>
              <a:buFontTx/>
              <a:buNone/>
              <a:defRPr/>
            </a:pPr>
            <a:endParaRPr lang="zh-CN" altLang="en-US">
              <a:ea typeface="宋体" panose="02010600030101010101" pitchFamily="2" charset="-122"/>
            </a:endParaRPr>
          </a:p>
        </p:txBody>
      </p:sp>
      <p:sp>
        <p:nvSpPr>
          <p:cNvPr id="11" name="Oval 23"/>
          <p:cNvSpPr>
            <a:spLocks noChangeArrowheads="1"/>
          </p:cNvSpPr>
          <p:nvPr/>
        </p:nvSpPr>
        <p:spPr bwMode="gray">
          <a:xfrm>
            <a:off x="3593604" y="3322637"/>
            <a:ext cx="1763712" cy="1781175"/>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a:buFontTx/>
              <a:buNone/>
              <a:defRPr/>
            </a:pPr>
            <a:endParaRPr lang="zh-CN" altLang="en-US">
              <a:ea typeface="宋体" panose="02010600030101010101" pitchFamily="2" charset="-122"/>
            </a:endParaRPr>
          </a:p>
        </p:txBody>
      </p:sp>
      <p:sp>
        <p:nvSpPr>
          <p:cNvPr id="12" name="Oval 24"/>
          <p:cNvSpPr>
            <a:spLocks noChangeArrowheads="1"/>
          </p:cNvSpPr>
          <p:nvPr/>
        </p:nvSpPr>
        <p:spPr bwMode="gray">
          <a:xfrm>
            <a:off x="3595191" y="3325812"/>
            <a:ext cx="1762125" cy="1781175"/>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a:buFontTx/>
              <a:buNone/>
              <a:defRPr/>
            </a:pPr>
            <a:endParaRPr lang="zh-CN" altLang="en-US">
              <a:ea typeface="宋体" panose="02010600030101010101" pitchFamily="2" charset="-122"/>
            </a:endParaRPr>
          </a:p>
        </p:txBody>
      </p:sp>
      <p:sp>
        <p:nvSpPr>
          <p:cNvPr id="13" name="Oval 25"/>
          <p:cNvSpPr>
            <a:spLocks noChangeArrowheads="1"/>
          </p:cNvSpPr>
          <p:nvPr/>
        </p:nvSpPr>
        <p:spPr bwMode="auto">
          <a:xfrm>
            <a:off x="3682504" y="3411537"/>
            <a:ext cx="1585912" cy="1603375"/>
          </a:xfrm>
          <a:prstGeom prst="ellipse">
            <a:avLst/>
          </a:prstGeom>
          <a:solidFill>
            <a:srgbClr val="333333"/>
          </a:solidFill>
          <a:ln w="38100">
            <a:noFill/>
            <a:round/>
            <a:headEnd/>
            <a:tailEnd/>
          </a:ln>
        </p:spPr>
        <p:txBody>
          <a:bodyPr anchor="ctr">
            <a:spAutoFit/>
          </a:bodyPr>
          <a:lstStyle/>
          <a:p>
            <a:endParaRPr lang="zh-CN" altLang="en-US">
              <a:ea typeface="宋体" pitchFamily="2" charset="-122"/>
            </a:endParaRPr>
          </a:p>
        </p:txBody>
      </p:sp>
      <p:grpSp>
        <p:nvGrpSpPr>
          <p:cNvPr id="14" name="Group 26"/>
          <p:cNvGrpSpPr>
            <a:grpSpLocks/>
          </p:cNvGrpSpPr>
          <p:nvPr/>
        </p:nvGrpSpPr>
        <p:grpSpPr bwMode="auto">
          <a:xfrm>
            <a:off x="3707904" y="3429000"/>
            <a:ext cx="1535112" cy="1552575"/>
            <a:chOff x="4166" y="1706"/>
            <a:chExt cx="1252" cy="1252"/>
          </a:xfrm>
        </p:grpSpPr>
        <p:sp>
          <p:nvSpPr>
            <p:cNvPr id="15" name="Oval 27"/>
            <p:cNvSpPr>
              <a:spLocks noChangeArrowheads="1"/>
            </p:cNvSpPr>
            <p:nvPr/>
          </p:nvSpPr>
          <p:spPr bwMode="auto">
            <a:xfrm>
              <a:off x="4166" y="1706"/>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ea typeface="宋体" pitchFamily="2" charset="-122"/>
              </a:endParaRPr>
            </a:p>
          </p:txBody>
        </p:sp>
        <p:sp>
          <p:nvSpPr>
            <p:cNvPr id="16" name="Oval 28"/>
            <p:cNvSpPr>
              <a:spLocks noChangeArrowheads="1"/>
            </p:cNvSpPr>
            <p:nvPr/>
          </p:nvSpPr>
          <p:spPr bwMode="auto">
            <a:xfrm>
              <a:off x="4182" y="1713"/>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ea typeface="宋体" pitchFamily="2" charset="-122"/>
              </a:endParaRPr>
            </a:p>
          </p:txBody>
        </p:sp>
        <p:sp>
          <p:nvSpPr>
            <p:cNvPr id="17" name="Oval 29"/>
            <p:cNvSpPr>
              <a:spLocks noChangeArrowheads="1"/>
            </p:cNvSpPr>
            <p:nvPr/>
          </p:nvSpPr>
          <p:spPr bwMode="auto">
            <a:xfrm>
              <a:off x="4195" y="1725"/>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ea typeface="宋体" pitchFamily="2" charset="-122"/>
              </a:endParaRPr>
            </a:p>
          </p:txBody>
        </p:sp>
        <p:sp>
          <p:nvSpPr>
            <p:cNvPr id="18" name="Oval 30"/>
            <p:cNvSpPr>
              <a:spLocks noChangeArrowheads="1"/>
            </p:cNvSpPr>
            <p:nvPr/>
          </p:nvSpPr>
          <p:spPr bwMode="auto">
            <a:xfrm>
              <a:off x="4263" y="1757"/>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ea typeface="宋体" pitchFamily="2" charset="-122"/>
              </a:endParaRPr>
            </a:p>
          </p:txBody>
        </p:sp>
      </p:grpSp>
      <p:sp>
        <p:nvSpPr>
          <p:cNvPr id="19" name="Text Box 40"/>
          <p:cNvSpPr txBox="1">
            <a:spLocks noChangeArrowheads="1"/>
          </p:cNvSpPr>
          <p:nvPr/>
        </p:nvSpPr>
        <p:spPr bwMode="auto">
          <a:xfrm>
            <a:off x="3712666" y="3944937"/>
            <a:ext cx="1524000" cy="461963"/>
          </a:xfrm>
          <a:prstGeom prst="rect">
            <a:avLst/>
          </a:prstGeom>
          <a:noFill/>
          <a:ln w="9525">
            <a:noFill/>
            <a:miter lim="800000"/>
            <a:headEnd/>
            <a:tailEnd/>
          </a:ln>
        </p:spPr>
        <p:txBody>
          <a:bodyPr>
            <a:spAutoFit/>
          </a:bodyPr>
          <a:lstStyle/>
          <a:p>
            <a:pPr algn="ctr"/>
            <a:r>
              <a:rPr lang="zh-CN" altLang="en-US" sz="2400" b="1">
                <a:solidFill>
                  <a:srgbClr val="FF0000"/>
                </a:solidFill>
                <a:ea typeface="宋体" pitchFamily="2" charset="-122"/>
              </a:rPr>
              <a:t>磁珠法</a:t>
            </a:r>
          </a:p>
        </p:txBody>
      </p:sp>
      <p:pic>
        <p:nvPicPr>
          <p:cNvPr id="20" name="Picture 2" descr="1裂解-"/>
          <p:cNvPicPr>
            <a:picLocks noChangeAspect="1" noChangeArrowheads="1"/>
          </p:cNvPicPr>
          <p:nvPr/>
        </p:nvPicPr>
        <p:blipFill>
          <a:blip r:embed="rId3" cstate="print"/>
          <a:srcRect/>
          <a:stretch>
            <a:fillRect/>
          </a:stretch>
        </p:blipFill>
        <p:spPr bwMode="auto">
          <a:xfrm>
            <a:off x="6012160" y="2204864"/>
            <a:ext cx="1781944" cy="1093540"/>
          </a:xfrm>
          <a:prstGeom prst="rect">
            <a:avLst/>
          </a:prstGeom>
          <a:noFill/>
          <a:ln w="9525">
            <a:noFill/>
            <a:miter lim="800000"/>
            <a:headEnd/>
            <a:tailEnd/>
          </a:ln>
        </p:spPr>
      </p:pic>
      <p:pic>
        <p:nvPicPr>
          <p:cNvPr id="21" name="Picture 3" descr="2洗涤-"/>
          <p:cNvPicPr>
            <a:picLocks noChangeAspect="1" noChangeArrowheads="1"/>
          </p:cNvPicPr>
          <p:nvPr/>
        </p:nvPicPr>
        <p:blipFill>
          <a:blip r:embed="rId4" cstate="print"/>
          <a:srcRect/>
          <a:stretch>
            <a:fillRect/>
          </a:stretch>
        </p:blipFill>
        <p:spPr bwMode="auto">
          <a:xfrm>
            <a:off x="5940152" y="3717032"/>
            <a:ext cx="1872208" cy="1001589"/>
          </a:xfrm>
          <a:prstGeom prst="rect">
            <a:avLst/>
          </a:prstGeom>
          <a:noFill/>
          <a:ln w="9525">
            <a:noFill/>
            <a:miter lim="800000"/>
            <a:headEnd/>
            <a:tailEnd/>
          </a:ln>
        </p:spPr>
      </p:pic>
      <p:pic>
        <p:nvPicPr>
          <p:cNvPr id="22" name="Picture 4" descr="3重复洗涤-"/>
          <p:cNvPicPr>
            <a:picLocks noChangeAspect="1" noChangeArrowheads="1"/>
          </p:cNvPicPr>
          <p:nvPr/>
        </p:nvPicPr>
        <p:blipFill>
          <a:blip r:embed="rId5" cstate="print"/>
          <a:srcRect/>
          <a:stretch>
            <a:fillRect/>
          </a:stretch>
        </p:blipFill>
        <p:spPr bwMode="auto">
          <a:xfrm>
            <a:off x="5940152" y="5157192"/>
            <a:ext cx="1908448" cy="1091208"/>
          </a:xfrm>
          <a:prstGeom prst="rect">
            <a:avLst/>
          </a:prstGeom>
          <a:noFill/>
          <a:ln w="9525">
            <a:noFill/>
            <a:miter lim="800000"/>
            <a:headEnd/>
            <a:tailEnd/>
          </a:ln>
        </p:spPr>
      </p:pic>
      <p:sp>
        <p:nvSpPr>
          <p:cNvPr id="23" name="TextBox 23"/>
          <p:cNvSpPr txBox="1">
            <a:spLocks noChangeArrowheads="1"/>
          </p:cNvSpPr>
          <p:nvPr/>
        </p:nvSpPr>
        <p:spPr bwMode="auto">
          <a:xfrm>
            <a:off x="323528" y="2492896"/>
            <a:ext cx="3276600" cy="3416320"/>
          </a:xfrm>
          <a:prstGeom prst="rect">
            <a:avLst/>
          </a:prstGeom>
          <a:noFill/>
          <a:ln w="9525">
            <a:noFill/>
            <a:miter lim="800000"/>
            <a:headEnd/>
            <a:tailEnd/>
          </a:ln>
        </p:spPr>
        <p:txBody>
          <a:bodyPr>
            <a:spAutoFit/>
          </a:bodyPr>
          <a:lstStyle/>
          <a:p>
            <a:r>
              <a:rPr lang="en-US" altLang="zh-CN" sz="2400" b="1" dirty="0">
                <a:ea typeface="宋体" pitchFamily="2" charset="-122"/>
              </a:rPr>
              <a:t>1.</a:t>
            </a:r>
            <a:r>
              <a:rPr lang="zh-CN" altLang="en-US" sz="2400" b="1" dirty="0">
                <a:ea typeface="宋体" pitchFamily="2" charset="-122"/>
              </a:rPr>
              <a:t>超顺磁纳米磁珠</a:t>
            </a:r>
          </a:p>
          <a:p>
            <a:endParaRPr lang="en-US" altLang="zh-CN" sz="2400" b="1" dirty="0">
              <a:ea typeface="宋体" pitchFamily="2" charset="-122"/>
            </a:endParaRPr>
          </a:p>
          <a:p>
            <a:endParaRPr lang="en-US" altLang="zh-CN" sz="2400" b="1" dirty="0">
              <a:ea typeface="宋体" pitchFamily="2" charset="-122"/>
            </a:endParaRPr>
          </a:p>
          <a:p>
            <a:r>
              <a:rPr lang="en-US" altLang="zh-CN" sz="2400" b="1" dirty="0">
                <a:solidFill>
                  <a:srgbClr val="FFC000"/>
                </a:solidFill>
                <a:ea typeface="宋体" pitchFamily="2" charset="-122"/>
              </a:rPr>
              <a:t>2.</a:t>
            </a:r>
            <a:r>
              <a:rPr lang="zh-CN" altLang="en-US" sz="2400" b="1" dirty="0">
                <a:solidFill>
                  <a:srgbClr val="FFC000"/>
                </a:solidFill>
                <a:ea typeface="宋体" pitchFamily="2" charset="-122"/>
              </a:rPr>
              <a:t>多微孔表面修饰</a:t>
            </a:r>
          </a:p>
          <a:p>
            <a:endParaRPr lang="en-US" altLang="zh-CN" sz="2400" b="1" dirty="0">
              <a:solidFill>
                <a:srgbClr val="FFC000"/>
              </a:solidFill>
              <a:ea typeface="宋体" pitchFamily="2" charset="-122"/>
            </a:endParaRPr>
          </a:p>
          <a:p>
            <a:endParaRPr lang="en-US" altLang="zh-CN" sz="2400" b="1" dirty="0">
              <a:solidFill>
                <a:srgbClr val="FFC000"/>
              </a:solidFill>
              <a:ea typeface="宋体" pitchFamily="2" charset="-122"/>
            </a:endParaRPr>
          </a:p>
          <a:p>
            <a:r>
              <a:rPr lang="en-US" altLang="zh-CN" sz="2400" b="1" dirty="0">
                <a:ea typeface="宋体" pitchFamily="2" charset="-122"/>
              </a:rPr>
              <a:t>3.</a:t>
            </a:r>
            <a:r>
              <a:rPr lang="zh-CN" altLang="en-US" sz="2400" b="1" dirty="0">
                <a:ea typeface="宋体" pitchFamily="2" charset="-122"/>
              </a:rPr>
              <a:t>进入反应体系</a:t>
            </a:r>
            <a:endParaRPr lang="en-US" altLang="zh-CN" sz="2400" b="1" dirty="0">
              <a:ea typeface="宋体" pitchFamily="2" charset="-122"/>
            </a:endParaRPr>
          </a:p>
          <a:p>
            <a:endParaRPr lang="en-US" altLang="zh-CN" sz="2400" b="1" dirty="0">
              <a:ea typeface="宋体" pitchFamily="2" charset="-122"/>
            </a:endParaRPr>
          </a:p>
          <a:p>
            <a:r>
              <a:rPr lang="en-US" altLang="zh-CN" sz="2400" b="1" dirty="0">
                <a:solidFill>
                  <a:srgbClr val="FFC000"/>
                </a:solidFill>
                <a:ea typeface="宋体" pitchFamily="2" charset="-122"/>
              </a:rPr>
              <a:t>4</a:t>
            </a:r>
            <a:r>
              <a:rPr lang="zh-CN" altLang="en-US" sz="2400" b="1" dirty="0">
                <a:solidFill>
                  <a:srgbClr val="FFC000"/>
                </a:solidFill>
                <a:ea typeface="宋体" pitchFamily="2" charset="-122"/>
              </a:rPr>
              <a:t>、无需标本前处理</a:t>
            </a:r>
            <a:endParaRPr lang="en-US" altLang="zh-CN" sz="2400" b="1" dirty="0">
              <a:solidFill>
                <a:srgbClr val="FFC000"/>
              </a:solidFill>
              <a:ea typeface="宋体" pitchFamily="2" charset="-122"/>
            </a:endParaRPr>
          </a:p>
        </p:txBody>
      </p:sp>
      <p:sp>
        <p:nvSpPr>
          <p:cNvPr id="24" name="Text Box 5"/>
          <p:cNvSpPr txBox="1">
            <a:spLocks noChangeArrowheads="1"/>
          </p:cNvSpPr>
          <p:nvPr/>
        </p:nvSpPr>
        <p:spPr bwMode="auto">
          <a:xfrm>
            <a:off x="8028384" y="2420888"/>
            <a:ext cx="864096" cy="584775"/>
          </a:xfrm>
          <a:prstGeom prst="rect">
            <a:avLst/>
          </a:prstGeom>
          <a:solidFill>
            <a:srgbClr val="FFFFFF"/>
          </a:solidFill>
          <a:ln w="9525">
            <a:solidFill>
              <a:srgbClr val="000000"/>
            </a:solidFill>
            <a:miter lim="800000"/>
            <a:headEnd/>
            <a:tailEnd/>
          </a:ln>
        </p:spPr>
        <p:txBody>
          <a:bodyPr wrap="square">
            <a:spAutoFit/>
          </a:bodyPr>
          <a:lstStyle/>
          <a:p>
            <a:pPr algn="just"/>
            <a:r>
              <a:rPr lang="zh-CN" altLang="en-US" sz="1600" b="1" dirty="0" smtClean="0">
                <a:solidFill>
                  <a:srgbClr val="365F91"/>
                </a:solidFill>
                <a:latin typeface="Calibri" pitchFamily="34" charset="0"/>
                <a:ea typeface="宋体" pitchFamily="2" charset="-122"/>
              </a:rPr>
              <a:t>硫氰酸胍裂解</a:t>
            </a:r>
          </a:p>
        </p:txBody>
      </p:sp>
      <p:sp>
        <p:nvSpPr>
          <p:cNvPr id="25" name="Text Box 5"/>
          <p:cNvSpPr txBox="1">
            <a:spLocks noChangeArrowheads="1"/>
          </p:cNvSpPr>
          <p:nvPr/>
        </p:nvSpPr>
        <p:spPr bwMode="auto">
          <a:xfrm>
            <a:off x="8028384" y="3789040"/>
            <a:ext cx="909638" cy="830997"/>
          </a:xfrm>
          <a:prstGeom prst="rect">
            <a:avLst/>
          </a:prstGeom>
          <a:solidFill>
            <a:srgbClr val="FFFFFF"/>
          </a:solidFill>
          <a:ln w="9525">
            <a:solidFill>
              <a:srgbClr val="000000"/>
            </a:solidFill>
            <a:miter lim="800000"/>
            <a:headEnd/>
            <a:tailEnd/>
          </a:ln>
        </p:spPr>
        <p:txBody>
          <a:bodyPr>
            <a:spAutoFit/>
          </a:bodyPr>
          <a:lstStyle/>
          <a:p>
            <a:pPr algn="just"/>
            <a:r>
              <a:rPr lang="zh-CN" altLang="en-US" sz="1600" b="1" dirty="0" smtClean="0">
                <a:solidFill>
                  <a:srgbClr val="365F91"/>
                </a:solidFill>
                <a:latin typeface="Calibri" pitchFamily="34" charset="0"/>
                <a:ea typeface="宋体" pitchFamily="2" charset="-122"/>
              </a:rPr>
              <a:t>磁珠特异性吸附核酸</a:t>
            </a:r>
            <a:endParaRPr lang="zh-CN" altLang="en-US" sz="1600" b="1" dirty="0">
              <a:solidFill>
                <a:srgbClr val="365F91"/>
              </a:solidFill>
              <a:latin typeface="Calibri" pitchFamily="34" charset="0"/>
              <a:ea typeface="宋体" pitchFamily="2" charset="-122"/>
            </a:endParaRPr>
          </a:p>
        </p:txBody>
      </p:sp>
      <p:sp>
        <p:nvSpPr>
          <p:cNvPr id="26" name="Text Box 5"/>
          <p:cNvSpPr txBox="1">
            <a:spLocks noChangeArrowheads="1"/>
          </p:cNvSpPr>
          <p:nvPr/>
        </p:nvSpPr>
        <p:spPr bwMode="auto">
          <a:xfrm>
            <a:off x="8028384" y="5373216"/>
            <a:ext cx="909638" cy="830997"/>
          </a:xfrm>
          <a:prstGeom prst="rect">
            <a:avLst/>
          </a:prstGeom>
          <a:solidFill>
            <a:srgbClr val="FFFFFF"/>
          </a:solidFill>
          <a:ln w="9525">
            <a:solidFill>
              <a:srgbClr val="000000"/>
            </a:solidFill>
            <a:miter lim="800000"/>
            <a:headEnd/>
            <a:tailEnd/>
          </a:ln>
        </p:spPr>
        <p:txBody>
          <a:bodyPr>
            <a:spAutoFit/>
          </a:bodyPr>
          <a:lstStyle/>
          <a:p>
            <a:pPr algn="just"/>
            <a:r>
              <a:rPr lang="zh-CN" altLang="en-US" sz="1600" b="1" dirty="0" smtClean="0">
                <a:solidFill>
                  <a:srgbClr val="365F91"/>
                </a:solidFill>
                <a:latin typeface="Calibri" pitchFamily="34" charset="0"/>
                <a:ea typeface="宋体" pitchFamily="2" charset="-122"/>
              </a:rPr>
              <a:t>磁珠进入扩增体系</a:t>
            </a:r>
            <a:endParaRPr lang="zh-CN" altLang="en-US" sz="1600" b="1" dirty="0">
              <a:solidFill>
                <a:srgbClr val="365F91"/>
              </a:solidFill>
              <a:latin typeface="Calibri" pitchFamily="34" charset="0"/>
              <a:ea typeface="宋体"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7170" name="Picture 2"/>
          <p:cNvPicPr>
            <a:picLocks noChangeAspect="1" noChangeArrowheads="1"/>
          </p:cNvPicPr>
          <p:nvPr/>
        </p:nvPicPr>
        <p:blipFill>
          <a:blip r:embed="rId3" cstate="print"/>
          <a:srcRect/>
          <a:stretch>
            <a:fillRect/>
          </a:stretch>
        </p:blipFill>
        <p:spPr bwMode="auto">
          <a:xfrm>
            <a:off x="971600" y="1124744"/>
            <a:ext cx="6912768" cy="3682678"/>
          </a:xfrm>
          <a:prstGeom prst="rect">
            <a:avLst/>
          </a:prstGeom>
          <a:noFill/>
          <a:ln w="9525">
            <a:noFill/>
            <a:miter lim="800000"/>
            <a:headEnd/>
            <a:tailEnd/>
          </a:ln>
        </p:spPr>
      </p:pic>
      <p:sp>
        <p:nvSpPr>
          <p:cNvPr id="6" name="TextBox 5"/>
          <p:cNvSpPr txBox="1"/>
          <p:nvPr/>
        </p:nvSpPr>
        <p:spPr>
          <a:xfrm>
            <a:off x="827584" y="5157192"/>
            <a:ext cx="7488832" cy="646331"/>
          </a:xfrm>
          <a:prstGeom prst="rect">
            <a:avLst/>
          </a:prstGeom>
          <a:noFill/>
        </p:spPr>
        <p:txBody>
          <a:bodyPr wrap="square" rtlCol="0">
            <a:spAutoFit/>
          </a:bodyPr>
          <a:lstStyle/>
          <a:p>
            <a:r>
              <a:rPr lang="zh-CN" altLang="en-US" dirty="0" smtClean="0"/>
              <a:t>磁珠不洗脱进入扩增体系检测结果比磁珠洗脱后进行扩增能提高检测的敏感度，能保证检测结果的稳定可靠，特别是对低浓度样本的检测结果。</a:t>
            </a:r>
            <a:endParaRPr lang="zh-CN" alt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椭圆 5"/>
          <p:cNvSpPr/>
          <p:nvPr/>
        </p:nvSpPr>
        <p:spPr>
          <a:xfrm>
            <a:off x="323528" y="980728"/>
            <a:ext cx="2160240" cy="86409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rgbClr val="FF0000"/>
                </a:solidFill>
              </a:rPr>
              <a:t>准</a:t>
            </a:r>
            <a:endParaRPr lang="zh-CN" altLang="en-US" sz="4000" dirty="0">
              <a:solidFill>
                <a:srgbClr val="FF0000"/>
              </a:solidFill>
            </a:endParaRPr>
          </a:p>
        </p:txBody>
      </p:sp>
      <p:sp>
        <p:nvSpPr>
          <p:cNvPr id="9" name="TextBox 8"/>
          <p:cNvSpPr txBox="1"/>
          <p:nvPr/>
        </p:nvSpPr>
        <p:spPr>
          <a:xfrm>
            <a:off x="2699792" y="2060848"/>
            <a:ext cx="4320480" cy="954107"/>
          </a:xfrm>
          <a:prstGeom prst="rect">
            <a:avLst/>
          </a:prstGeom>
          <a:noFill/>
        </p:spPr>
        <p:txBody>
          <a:bodyPr wrap="square" rtlCol="0">
            <a:spAutoFit/>
          </a:bodyPr>
          <a:lstStyle/>
          <a:p>
            <a:pPr algn="ctr"/>
            <a:r>
              <a:rPr lang="zh-CN" altLang="en-US" sz="2800" b="1" u="sng" dirty="0" smtClean="0">
                <a:solidFill>
                  <a:srgbClr val="FF0000"/>
                </a:solidFill>
              </a:rPr>
              <a:t>污染</a:t>
            </a:r>
            <a:r>
              <a:rPr lang="zh-CN" altLang="en-US" sz="2800" dirty="0" smtClean="0">
                <a:solidFill>
                  <a:srgbClr val="FF0000"/>
                </a:solidFill>
              </a:rPr>
              <a:t>一直是</a:t>
            </a:r>
            <a:r>
              <a:rPr lang="en-US" altLang="zh-CN" sz="2800" dirty="0" smtClean="0">
                <a:solidFill>
                  <a:srgbClr val="FF0000"/>
                </a:solidFill>
              </a:rPr>
              <a:t>PCR</a:t>
            </a:r>
            <a:r>
              <a:rPr lang="zh-CN" altLang="en-US" sz="2800" dirty="0" smtClean="0">
                <a:solidFill>
                  <a:srgbClr val="FF0000"/>
                </a:solidFill>
              </a:rPr>
              <a:t>实验室质量控制的重点</a:t>
            </a:r>
            <a:endParaRPr lang="zh-CN" altLang="en-US" sz="2800" dirty="0">
              <a:solidFill>
                <a:srgbClr val="FF0000"/>
              </a:solidFill>
            </a:endParaRPr>
          </a:p>
        </p:txBody>
      </p:sp>
      <p:sp>
        <p:nvSpPr>
          <p:cNvPr id="10" name="TextBox 9"/>
          <p:cNvSpPr txBox="1"/>
          <p:nvPr/>
        </p:nvSpPr>
        <p:spPr>
          <a:xfrm>
            <a:off x="3563888" y="3068960"/>
            <a:ext cx="2664296" cy="2031325"/>
          </a:xfrm>
          <a:prstGeom prst="rect">
            <a:avLst/>
          </a:prstGeom>
          <a:noFill/>
        </p:spPr>
        <p:txBody>
          <a:bodyPr wrap="square" rtlCol="0">
            <a:spAutoFit/>
          </a:bodyPr>
          <a:lstStyle/>
          <a:p>
            <a:pPr algn="ctr"/>
            <a:r>
              <a:rPr lang="zh-CN" altLang="en-US" sz="2400" dirty="0" smtClean="0"/>
              <a:t>实验室分区</a:t>
            </a:r>
            <a:endParaRPr lang="en-US" altLang="zh-CN" sz="2400" dirty="0" smtClean="0"/>
          </a:p>
          <a:p>
            <a:pPr algn="ctr"/>
            <a:r>
              <a:rPr lang="zh-CN" altLang="en-US" sz="2000" dirty="0" smtClean="0"/>
              <a:t>物品专用</a:t>
            </a:r>
            <a:endParaRPr lang="en-US" altLang="zh-CN" sz="2000" dirty="0" smtClean="0"/>
          </a:p>
          <a:p>
            <a:pPr algn="ctr"/>
            <a:r>
              <a:rPr lang="zh-CN" altLang="en-US" dirty="0" smtClean="0"/>
              <a:t>单向行走</a:t>
            </a:r>
            <a:endParaRPr lang="en-US" altLang="zh-CN" dirty="0" smtClean="0"/>
          </a:p>
          <a:p>
            <a:pPr algn="ctr"/>
            <a:r>
              <a:rPr lang="zh-CN" altLang="en-US" sz="1600" dirty="0" smtClean="0"/>
              <a:t>产物专管</a:t>
            </a:r>
            <a:endParaRPr lang="en-US" altLang="zh-CN" sz="1600" dirty="0" smtClean="0"/>
          </a:p>
          <a:p>
            <a:pPr algn="ctr"/>
            <a:r>
              <a:rPr lang="zh-CN" altLang="en-US" sz="1600" dirty="0" smtClean="0"/>
              <a:t>。</a:t>
            </a:r>
            <a:endParaRPr lang="en-US" altLang="zh-CN" sz="1600" dirty="0" smtClean="0"/>
          </a:p>
          <a:p>
            <a:pPr algn="ctr"/>
            <a:r>
              <a:rPr lang="zh-CN" altLang="en-US" sz="1600" dirty="0" smtClean="0"/>
              <a:t>。</a:t>
            </a:r>
            <a:endParaRPr lang="en-US" altLang="zh-CN" sz="1600" dirty="0" smtClean="0"/>
          </a:p>
          <a:p>
            <a:pPr algn="ctr"/>
            <a:r>
              <a:rPr lang="zh-CN" altLang="en-US" sz="1600" dirty="0" smtClean="0"/>
              <a:t>。</a:t>
            </a:r>
            <a:endParaRPr lang="zh-CN" altLang="en-US" sz="1600" dirty="0"/>
          </a:p>
        </p:txBody>
      </p:sp>
      <p:sp>
        <p:nvSpPr>
          <p:cNvPr id="11" name="TextBox 10"/>
          <p:cNvSpPr txBox="1"/>
          <p:nvPr/>
        </p:nvSpPr>
        <p:spPr>
          <a:xfrm>
            <a:off x="2483768" y="5445224"/>
            <a:ext cx="4896544" cy="369332"/>
          </a:xfrm>
          <a:prstGeom prst="rect">
            <a:avLst/>
          </a:prstGeom>
          <a:noFill/>
        </p:spPr>
        <p:txBody>
          <a:bodyPr wrap="square" rtlCol="0">
            <a:spAutoFit/>
          </a:bodyPr>
          <a:lstStyle/>
          <a:p>
            <a:r>
              <a:rPr lang="zh-CN" altLang="en-US" b="1" dirty="0" smtClean="0">
                <a:solidFill>
                  <a:srgbClr val="FFC000"/>
                </a:solidFill>
              </a:rPr>
              <a:t>我们在污染防控上做了哪些解决方案？？？</a:t>
            </a:r>
            <a:endParaRPr lang="zh-CN" altLang="en-US" b="1" dirty="0">
              <a:solidFill>
                <a:srgbClr val="FFC000"/>
              </a:solidFil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051" name="Picture 3"/>
          <p:cNvPicPr>
            <a:picLocks noChangeAspect="1" noChangeArrowheads="1"/>
          </p:cNvPicPr>
          <p:nvPr/>
        </p:nvPicPr>
        <p:blipFill>
          <a:blip r:embed="rId3" cstate="print"/>
          <a:srcRect/>
          <a:stretch>
            <a:fillRect/>
          </a:stretch>
        </p:blipFill>
        <p:spPr bwMode="auto">
          <a:xfrm>
            <a:off x="0" y="764704"/>
            <a:ext cx="9162185" cy="6093296"/>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51520" y="1052736"/>
            <a:ext cx="8496944" cy="369332"/>
          </a:xfrm>
          <a:prstGeom prst="rect">
            <a:avLst/>
          </a:prstGeom>
          <a:noFill/>
        </p:spPr>
        <p:txBody>
          <a:bodyPr wrap="square" rtlCol="0">
            <a:spAutoFit/>
          </a:bodyPr>
          <a:lstStyle/>
          <a:p>
            <a:r>
              <a:rPr lang="zh-CN" altLang="en-US" dirty="0" smtClean="0"/>
              <a:t>打破传统的实验室分区！</a:t>
            </a:r>
            <a:endParaRPr lang="zh-CN" altLang="en-US" dirty="0"/>
          </a:p>
        </p:txBody>
      </p:sp>
      <p:pic>
        <p:nvPicPr>
          <p:cNvPr id="6146" name="Picture 2"/>
          <p:cNvPicPr>
            <a:picLocks noChangeAspect="1" noChangeArrowheads="1"/>
          </p:cNvPicPr>
          <p:nvPr/>
        </p:nvPicPr>
        <p:blipFill>
          <a:blip r:embed="rId3" cstate="print"/>
          <a:srcRect/>
          <a:stretch>
            <a:fillRect/>
          </a:stretch>
        </p:blipFill>
        <p:spPr bwMode="auto">
          <a:xfrm>
            <a:off x="1187624" y="1700808"/>
            <a:ext cx="6552728" cy="4840928"/>
          </a:xfrm>
          <a:prstGeom prst="rect">
            <a:avLst/>
          </a:prstGeom>
          <a:noFill/>
          <a:ln w="9525">
            <a:solidFill>
              <a:schemeClr val="tx1"/>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1115616" y="1052736"/>
            <a:ext cx="6696744" cy="461665"/>
          </a:xfrm>
          <a:prstGeom prst="rect">
            <a:avLst/>
          </a:prstGeom>
          <a:noFill/>
        </p:spPr>
        <p:txBody>
          <a:bodyPr wrap="square" rtlCol="0">
            <a:spAutoFit/>
          </a:bodyPr>
          <a:lstStyle/>
          <a:p>
            <a:pPr algn="ctr"/>
            <a:r>
              <a:rPr lang="zh-CN" altLang="en-US" sz="2400" b="1" dirty="0" smtClean="0">
                <a:solidFill>
                  <a:srgbClr val="FF0000"/>
                </a:solidFill>
              </a:rPr>
              <a:t>并不是所有的一体化设备都适用于区域的合并。</a:t>
            </a:r>
            <a:endParaRPr lang="zh-CN" altLang="en-US" sz="2400" b="1" dirty="0">
              <a:solidFill>
                <a:srgbClr val="FF0000"/>
              </a:solidFill>
            </a:endParaRPr>
          </a:p>
        </p:txBody>
      </p:sp>
      <p:pic>
        <p:nvPicPr>
          <p:cNvPr id="7" name="图片 6"/>
          <p:cNvPicPr>
            <a:picLocks noChangeAspect="1"/>
          </p:cNvPicPr>
          <p:nvPr/>
        </p:nvPicPr>
        <p:blipFill>
          <a:blip r:embed="rId3" cstate="print"/>
          <a:stretch>
            <a:fillRect/>
          </a:stretch>
        </p:blipFill>
        <p:spPr>
          <a:xfrm>
            <a:off x="2843808" y="3501008"/>
            <a:ext cx="3461959" cy="3207128"/>
          </a:xfrm>
          <a:prstGeom prst="rect">
            <a:avLst/>
          </a:prstGeom>
        </p:spPr>
      </p:pic>
      <p:pic>
        <p:nvPicPr>
          <p:cNvPr id="9" name="Picture 2" descr="H:\QQ截图20150328130232.png"/>
          <p:cNvPicPr>
            <a:picLocks noChangeAspect="1"/>
          </p:cNvPicPr>
          <p:nvPr/>
        </p:nvPicPr>
        <p:blipFill>
          <a:blip r:embed="rId4" cstate="print"/>
          <a:stretch>
            <a:fillRect/>
          </a:stretch>
        </p:blipFill>
        <p:spPr>
          <a:xfrm>
            <a:off x="6804248" y="1844824"/>
            <a:ext cx="2160240" cy="2945979"/>
          </a:xfrm>
          <a:prstGeom prst="rect">
            <a:avLst/>
          </a:prstGeom>
          <a:noFill/>
          <a:ln w="9525">
            <a:noFill/>
          </a:ln>
        </p:spPr>
      </p:pic>
      <p:sp>
        <p:nvSpPr>
          <p:cNvPr id="10" name="矩形 9"/>
          <p:cNvSpPr/>
          <p:nvPr/>
        </p:nvSpPr>
        <p:spPr>
          <a:xfrm>
            <a:off x="467544" y="1700808"/>
            <a:ext cx="5904656" cy="1754326"/>
          </a:xfrm>
          <a:prstGeom prst="rect">
            <a:avLst/>
          </a:prstGeom>
        </p:spPr>
        <p:txBody>
          <a:bodyPr wrap="square">
            <a:spAutoFit/>
          </a:bodyPr>
          <a:lstStyle/>
          <a:p>
            <a:pPr fontAlgn="auto">
              <a:lnSpc>
                <a:spcPct val="150000"/>
              </a:lnSpc>
              <a:buNone/>
            </a:pPr>
            <a:r>
              <a:rPr lang="en-US" altLang="zh-CN" b="1" dirty="0" err="1" smtClean="0">
                <a:latin typeface="黑体" panose="02010609060101010101" pitchFamily="49" charset="-122"/>
              </a:rPr>
              <a:t>Anadas</a:t>
            </a:r>
            <a:r>
              <a:rPr lang="en-US" altLang="zh-CN" b="1" dirty="0" smtClean="0">
                <a:latin typeface="黑体" panose="02010609060101010101" pitchFamily="49" charset="-122"/>
              </a:rPr>
              <a:t> 9850</a:t>
            </a:r>
            <a:r>
              <a:rPr lang="zh-CN" altLang="zh-CN" b="1" dirty="0" smtClean="0">
                <a:latin typeface="黑体" panose="02010609060101010101" pitchFamily="49" charset="-122"/>
              </a:rPr>
              <a:t>采用</a:t>
            </a:r>
            <a:r>
              <a:rPr lang="zh-CN" altLang="zh-CN" b="1" dirty="0" smtClean="0">
                <a:solidFill>
                  <a:srgbClr val="FF0000"/>
                </a:solidFill>
                <a:latin typeface="黑体" panose="02010609060101010101" pitchFamily="49" charset="-122"/>
              </a:rPr>
              <a:t>全外排层流净化系统</a:t>
            </a:r>
            <a:r>
              <a:rPr lang="zh-CN" altLang="zh-CN" b="1" dirty="0" smtClean="0">
                <a:latin typeface="黑体" panose="02010609060101010101" pitchFamily="49" charset="-122"/>
              </a:rPr>
              <a:t>，内置</a:t>
            </a:r>
            <a:r>
              <a:rPr lang="zh-CN" altLang="zh-CN" b="1" dirty="0" smtClean="0">
                <a:solidFill>
                  <a:srgbClr val="FF0000"/>
                </a:solidFill>
                <a:latin typeface="黑体" panose="02010609060101010101" pitchFamily="49" charset="-122"/>
              </a:rPr>
              <a:t>紫外消毒</a:t>
            </a:r>
            <a:r>
              <a:rPr lang="zh-CN" altLang="zh-CN" b="1" dirty="0" smtClean="0">
                <a:latin typeface="黑体" panose="02010609060101010101" pitchFamily="49" charset="-122"/>
              </a:rPr>
              <a:t>防污染，生物安全性高，是市场上</a:t>
            </a:r>
            <a:r>
              <a:rPr lang="zh-CN" altLang="zh-CN" b="1" dirty="0" smtClean="0">
                <a:solidFill>
                  <a:srgbClr val="FF0000"/>
                </a:solidFill>
                <a:latin typeface="黑体" panose="02010609060101010101" pitchFamily="49" charset="-122"/>
              </a:rPr>
              <a:t>唯一</a:t>
            </a:r>
            <a:r>
              <a:rPr lang="zh-CN" altLang="zh-CN" b="1" dirty="0" smtClean="0">
                <a:latin typeface="黑体" panose="02010609060101010101" pitchFamily="49" charset="-122"/>
              </a:rPr>
              <a:t>采用</a:t>
            </a:r>
            <a:r>
              <a:rPr lang="zh-CN" altLang="en-US" b="1" dirty="0" smtClean="0">
                <a:latin typeface="黑体" panose="02010609060101010101" pitchFamily="49" charset="-122"/>
              </a:rPr>
              <a:t>全外排</a:t>
            </a:r>
            <a:r>
              <a:rPr lang="zh-CN" altLang="zh-CN" b="1" dirty="0" smtClean="0">
                <a:latin typeface="黑体" panose="02010609060101010101" pitchFamily="49" charset="-122"/>
              </a:rPr>
              <a:t>层流</a:t>
            </a:r>
            <a:r>
              <a:rPr lang="zh-CN" altLang="en-US" b="1" dirty="0" smtClean="0">
                <a:latin typeface="黑体" panose="02010609060101010101" pitchFamily="49" charset="-122"/>
              </a:rPr>
              <a:t>净化</a:t>
            </a:r>
            <a:r>
              <a:rPr lang="zh-CN" altLang="zh-CN" b="1" dirty="0" smtClean="0">
                <a:latin typeface="黑体" panose="02010609060101010101" pitchFamily="49" charset="-122"/>
              </a:rPr>
              <a:t>系统的自动化检测设备。</a:t>
            </a:r>
            <a:r>
              <a:rPr lang="zh-CN" altLang="en-US" b="1" dirty="0" smtClean="0">
                <a:solidFill>
                  <a:srgbClr val="FF0000"/>
                </a:solidFill>
                <a:latin typeface="黑体" panose="02010609060101010101" pitchFamily="49" charset="-122"/>
              </a:rPr>
              <a:t>内部气流保持单向流动，确保扩增区气流不倒灌</a:t>
            </a:r>
            <a:r>
              <a:rPr lang="zh-CN" altLang="zh-CN" b="1" dirty="0" smtClean="0">
                <a:solidFill>
                  <a:srgbClr val="FF0000"/>
                </a:solidFill>
                <a:latin typeface="黑体" panose="02010609060101010101" pitchFamily="49" charset="-122"/>
              </a:rPr>
              <a:t>。</a:t>
            </a:r>
            <a:endParaRPr lang="zh-CN" altLang="en-US" b="1" dirty="0">
              <a:solidFill>
                <a:srgbClr val="FF0000"/>
              </a:solidFill>
              <a:latin typeface="黑体" panose="02010609060101010101" pitchFamily="49" charset="-122"/>
            </a:endParaRP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899592" y="908720"/>
            <a:ext cx="7560840" cy="461665"/>
          </a:xfrm>
          <a:prstGeom prst="rect">
            <a:avLst/>
          </a:prstGeom>
          <a:noFill/>
        </p:spPr>
        <p:txBody>
          <a:bodyPr wrap="square" rtlCol="0">
            <a:spAutoFit/>
          </a:bodyPr>
          <a:lstStyle/>
          <a:p>
            <a:pPr algn="ctr"/>
            <a:r>
              <a:rPr lang="zh-CN" altLang="en-US" sz="2400" dirty="0" smtClean="0"/>
              <a:t>试验全程采用一次性</a:t>
            </a:r>
            <a:r>
              <a:rPr lang="en-US" altLang="zh-CN" sz="2400" dirty="0" smtClean="0"/>
              <a:t>tip</a:t>
            </a:r>
            <a:r>
              <a:rPr lang="zh-CN" altLang="en-US" sz="2400" dirty="0" smtClean="0"/>
              <a:t>头，实现固废分离。</a:t>
            </a:r>
            <a:endParaRPr lang="zh-CN" altLang="en-US" sz="2400" dirty="0"/>
          </a:p>
        </p:txBody>
      </p:sp>
      <p:sp>
        <p:nvSpPr>
          <p:cNvPr id="7" name="TextBox 6"/>
          <p:cNvSpPr txBox="1"/>
          <p:nvPr/>
        </p:nvSpPr>
        <p:spPr>
          <a:xfrm>
            <a:off x="4139952" y="1988840"/>
            <a:ext cx="3816424" cy="646331"/>
          </a:xfrm>
          <a:prstGeom prst="rect">
            <a:avLst/>
          </a:prstGeom>
          <a:noFill/>
        </p:spPr>
        <p:txBody>
          <a:bodyPr wrap="square" rtlCol="0">
            <a:spAutoFit/>
          </a:bodyPr>
          <a:lstStyle/>
          <a:p>
            <a:r>
              <a:rPr lang="zh-CN" altLang="en-US" dirty="0" smtClean="0"/>
              <a:t>废液采用含有效氯消毒液的废液瓶收集，防止废液滴溅造成污染。</a:t>
            </a:r>
            <a:endParaRPr lang="zh-CN" altLang="en-US" dirty="0"/>
          </a:p>
        </p:txBody>
      </p:sp>
      <p:sp>
        <p:nvSpPr>
          <p:cNvPr id="8" name="TextBox 7"/>
          <p:cNvSpPr txBox="1"/>
          <p:nvPr/>
        </p:nvSpPr>
        <p:spPr>
          <a:xfrm>
            <a:off x="827584" y="5373216"/>
            <a:ext cx="3816424" cy="646331"/>
          </a:xfrm>
          <a:prstGeom prst="rect">
            <a:avLst/>
          </a:prstGeom>
          <a:noFill/>
        </p:spPr>
        <p:txBody>
          <a:bodyPr wrap="square" rtlCol="0">
            <a:spAutoFit/>
          </a:bodyPr>
          <a:lstStyle/>
          <a:p>
            <a:r>
              <a:rPr lang="zh-CN" altLang="en-US" dirty="0" smtClean="0"/>
              <a:t>吸嘴、提取板等固体废弃物收集至含有效氯消毒液的医疗废弃物桶中。</a:t>
            </a:r>
            <a:endParaRPr lang="zh-CN" altLang="en-US" dirty="0"/>
          </a:p>
        </p:txBody>
      </p:sp>
      <p:pic>
        <p:nvPicPr>
          <p:cNvPr id="9" name="图片 4"/>
          <p:cNvPicPr>
            <a:picLocks noChangeAspect="1" noChangeArrowheads="1"/>
          </p:cNvPicPr>
          <p:nvPr/>
        </p:nvPicPr>
        <p:blipFill>
          <a:blip r:embed="rId3" cstate="print"/>
          <a:srcRect/>
          <a:stretch>
            <a:fillRect/>
          </a:stretch>
        </p:blipFill>
        <p:spPr bwMode="auto">
          <a:xfrm>
            <a:off x="4716016" y="3501008"/>
            <a:ext cx="3240360" cy="2808312"/>
          </a:xfrm>
          <a:prstGeom prst="rect">
            <a:avLst/>
          </a:prstGeom>
          <a:noFill/>
          <a:ln w="9525">
            <a:noFill/>
            <a:miter lim="800000"/>
            <a:headEnd/>
            <a:tailEnd/>
          </a:ln>
        </p:spPr>
      </p:pic>
      <p:pic>
        <p:nvPicPr>
          <p:cNvPr id="10" name="图片 3"/>
          <p:cNvPicPr>
            <a:picLocks noChangeAspect="1"/>
          </p:cNvPicPr>
          <p:nvPr/>
        </p:nvPicPr>
        <p:blipFill>
          <a:blip r:embed="rId4" cstate="print"/>
          <a:stretch>
            <a:fillRect/>
          </a:stretch>
        </p:blipFill>
        <p:spPr>
          <a:xfrm>
            <a:off x="755576" y="1772816"/>
            <a:ext cx="3312368" cy="2537274"/>
          </a:xfrm>
          <a:prstGeom prst="rect">
            <a:avLst/>
          </a:prstGeom>
          <a:noFill/>
          <a:ln w="9525">
            <a:noFill/>
          </a:ln>
        </p:spPr>
      </p:pic>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1907704" y="1052736"/>
            <a:ext cx="5472608" cy="461665"/>
          </a:xfrm>
          <a:prstGeom prst="rect">
            <a:avLst/>
          </a:prstGeom>
          <a:noFill/>
        </p:spPr>
        <p:txBody>
          <a:bodyPr wrap="square" rtlCol="0">
            <a:spAutoFit/>
          </a:bodyPr>
          <a:lstStyle/>
          <a:p>
            <a:pPr algn="ctr"/>
            <a:r>
              <a:rPr lang="zh-CN" altLang="en-US" sz="2400" dirty="0" smtClean="0"/>
              <a:t>先进的贴膜技术和石蜡封液防污染</a:t>
            </a:r>
            <a:endParaRPr lang="zh-CN" altLang="en-US" sz="2400" dirty="0"/>
          </a:p>
        </p:txBody>
      </p:sp>
      <p:sp>
        <p:nvSpPr>
          <p:cNvPr id="7" name="TextBox 6"/>
          <p:cNvSpPr txBox="1"/>
          <p:nvPr/>
        </p:nvSpPr>
        <p:spPr>
          <a:xfrm>
            <a:off x="1043608" y="1772816"/>
            <a:ext cx="7560840" cy="646331"/>
          </a:xfrm>
          <a:prstGeom prst="rect">
            <a:avLst/>
          </a:prstGeom>
          <a:noFill/>
        </p:spPr>
        <p:txBody>
          <a:bodyPr wrap="square" rtlCol="0">
            <a:spAutoFit/>
          </a:bodyPr>
          <a:lstStyle/>
          <a:p>
            <a:r>
              <a:rPr lang="zh-CN" altLang="en-US" dirty="0" smtClean="0"/>
              <a:t>采用先进、稳定的热封贴膜技术，防止扩增管热胀冷缩过程中有产物的气溶胶泄露，污染环境。</a:t>
            </a:r>
            <a:endParaRPr lang="zh-CN" altLang="en-US" dirty="0"/>
          </a:p>
        </p:txBody>
      </p:sp>
      <p:pic>
        <p:nvPicPr>
          <p:cNvPr id="1026" name="Picture 2"/>
          <p:cNvPicPr>
            <a:picLocks noChangeAspect="1" noChangeArrowheads="1"/>
          </p:cNvPicPr>
          <p:nvPr/>
        </p:nvPicPr>
        <p:blipFill>
          <a:blip r:embed="rId3" cstate="print"/>
          <a:srcRect t="15077" r="-511" b="13181"/>
          <a:stretch>
            <a:fillRect/>
          </a:stretch>
        </p:blipFill>
        <p:spPr bwMode="auto">
          <a:xfrm>
            <a:off x="611560" y="2636912"/>
            <a:ext cx="3456384" cy="3289476"/>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rot="16200000">
            <a:off x="4952197" y="2184707"/>
            <a:ext cx="3145278" cy="4193704"/>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8194" name="Picture 2" descr="D:\用户目录\我的文档\Tencent Files\1101416881\FileRecv\石蜡.png"/>
          <p:cNvPicPr>
            <a:picLocks noChangeAspect="1" noChangeArrowheads="1"/>
          </p:cNvPicPr>
          <p:nvPr/>
        </p:nvPicPr>
        <p:blipFill>
          <a:blip r:embed="rId3" cstate="print"/>
          <a:srcRect/>
          <a:stretch>
            <a:fillRect/>
          </a:stretch>
        </p:blipFill>
        <p:spPr bwMode="auto">
          <a:xfrm>
            <a:off x="1043608" y="980728"/>
            <a:ext cx="6768752" cy="3838649"/>
          </a:xfrm>
          <a:prstGeom prst="rect">
            <a:avLst/>
          </a:prstGeom>
          <a:noFill/>
        </p:spPr>
      </p:pic>
      <p:sp>
        <p:nvSpPr>
          <p:cNvPr id="6" name="TextBox 5"/>
          <p:cNvSpPr txBox="1"/>
          <p:nvPr/>
        </p:nvSpPr>
        <p:spPr>
          <a:xfrm>
            <a:off x="755576" y="5013176"/>
            <a:ext cx="7416824" cy="923330"/>
          </a:xfrm>
          <a:prstGeom prst="rect">
            <a:avLst/>
          </a:prstGeom>
          <a:noFill/>
        </p:spPr>
        <p:txBody>
          <a:bodyPr wrap="square" rtlCol="0">
            <a:spAutoFit/>
          </a:bodyPr>
          <a:lstStyle/>
          <a:p>
            <a:r>
              <a:rPr lang="zh-CN" altLang="en-US" dirty="0" smtClean="0"/>
              <a:t>通过加入石蜡密封后，与不加石蜡密封的扩增管管盖位置进行核酸检测，发现加入石蜡后能有效防止扩增产物挥发冷凝，这样能降低产物泄露的可能。</a:t>
            </a:r>
            <a:endParaRPr lang="zh-CN" altLang="en-US"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内容占位符 2"/>
          <p:cNvSpPr>
            <a:spLocks noGrp="1"/>
          </p:cNvSpPr>
          <p:nvPr>
            <p:ph idx="1"/>
          </p:nvPr>
        </p:nvSpPr>
        <p:spPr>
          <a:xfrm>
            <a:off x="2440108" y="1906479"/>
            <a:ext cx="4310764" cy="399185"/>
          </a:xfrm>
        </p:spPr>
        <p:txBody>
          <a:bodyPr wrap="square" lIns="90523" tIns="45261" rIns="90523" bIns="45261" anchor="t">
            <a:normAutofit/>
          </a:bodyPr>
          <a:lstStyle/>
          <a:p>
            <a:pPr algn="ctr">
              <a:buNone/>
            </a:pPr>
            <a:r>
              <a:rPr lang="zh-CN" altLang="en-US" sz="1980" b="1" dirty="0" smtClean="0">
                <a:latin typeface="黑体" panose="02010609060101010101" pitchFamily="49" charset="-122"/>
              </a:rPr>
              <a:t>不同</a:t>
            </a:r>
            <a:r>
              <a:rPr lang="zh-CN" altLang="en-US" sz="1980" b="1" dirty="0">
                <a:latin typeface="黑体" panose="02010609060101010101" pitchFamily="49" charset="-122"/>
              </a:rPr>
              <a:t>标本类型可同时提取</a:t>
            </a:r>
          </a:p>
        </p:txBody>
      </p:sp>
      <p:pic>
        <p:nvPicPr>
          <p:cNvPr id="7" name="图片 3" descr="尿液"/>
          <p:cNvPicPr>
            <a:picLocks noChangeAspect="1"/>
          </p:cNvPicPr>
          <p:nvPr/>
        </p:nvPicPr>
        <p:blipFill>
          <a:blip r:embed="rId3" cstate="print"/>
          <a:srcRect r="7443"/>
          <a:stretch>
            <a:fillRect/>
          </a:stretch>
        </p:blipFill>
        <p:spPr>
          <a:xfrm>
            <a:off x="2514194" y="4754710"/>
            <a:ext cx="1225844" cy="1005820"/>
          </a:xfrm>
          <a:prstGeom prst="rect">
            <a:avLst/>
          </a:prstGeom>
          <a:noFill/>
          <a:ln w="9525">
            <a:noFill/>
          </a:ln>
        </p:spPr>
      </p:pic>
      <p:pic>
        <p:nvPicPr>
          <p:cNvPr id="8" name="图片 4" descr="全血"/>
          <p:cNvPicPr>
            <a:picLocks noChangeAspect="1"/>
          </p:cNvPicPr>
          <p:nvPr/>
        </p:nvPicPr>
        <p:blipFill>
          <a:blip r:embed="rId4" cstate="print"/>
          <a:stretch>
            <a:fillRect/>
          </a:stretch>
        </p:blipFill>
        <p:spPr>
          <a:xfrm>
            <a:off x="3923928" y="2780928"/>
            <a:ext cx="1241560" cy="1283050"/>
          </a:xfrm>
          <a:prstGeom prst="rect">
            <a:avLst/>
          </a:prstGeom>
          <a:noFill/>
          <a:ln w="9525">
            <a:noFill/>
          </a:ln>
        </p:spPr>
      </p:pic>
      <p:pic>
        <p:nvPicPr>
          <p:cNvPr id="9" name="图片 5" descr="痰液"/>
          <p:cNvPicPr>
            <a:picLocks noChangeAspect="1"/>
          </p:cNvPicPr>
          <p:nvPr/>
        </p:nvPicPr>
        <p:blipFill>
          <a:blip r:embed="rId5" cstate="print"/>
          <a:stretch>
            <a:fillRect/>
          </a:stretch>
        </p:blipFill>
        <p:spPr>
          <a:xfrm>
            <a:off x="5854041" y="4359538"/>
            <a:ext cx="1506845" cy="1283050"/>
          </a:xfrm>
          <a:prstGeom prst="rect">
            <a:avLst/>
          </a:prstGeom>
          <a:noFill/>
          <a:ln w="9525">
            <a:noFill/>
          </a:ln>
        </p:spPr>
      </p:pic>
      <p:pic>
        <p:nvPicPr>
          <p:cNvPr id="10" name="图片 6" descr="血清"/>
          <p:cNvPicPr>
            <a:picLocks noChangeAspect="1"/>
          </p:cNvPicPr>
          <p:nvPr/>
        </p:nvPicPr>
        <p:blipFill>
          <a:blip r:embed="rId6" cstate="print"/>
          <a:stretch>
            <a:fillRect/>
          </a:stretch>
        </p:blipFill>
        <p:spPr>
          <a:xfrm>
            <a:off x="7524328" y="2780928"/>
            <a:ext cx="1249732" cy="1282422"/>
          </a:xfrm>
          <a:prstGeom prst="rect">
            <a:avLst/>
          </a:prstGeom>
          <a:noFill/>
          <a:ln w="9525">
            <a:noFill/>
          </a:ln>
        </p:spPr>
      </p:pic>
      <p:sp>
        <p:nvSpPr>
          <p:cNvPr id="11" name="矩形 10"/>
          <p:cNvSpPr/>
          <p:nvPr/>
        </p:nvSpPr>
        <p:spPr>
          <a:xfrm>
            <a:off x="7562098" y="4213058"/>
            <a:ext cx="1211700" cy="2844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0523" tIns="45261" rIns="90523" bIns="45261" numCol="1" anchor="t" anchorCtr="0" compatLnSpc="1"/>
          <a:lstStyle/>
          <a:p>
            <a:pPr marL="0" marR="0" indent="0" algn="ctr" defTabSz="914400" rtl="0" eaLnBrk="1" fontAlgn="base" latinLnBrk="0" hangingPunct="1">
              <a:spcBef>
                <a:spcPct val="0"/>
              </a:spcBef>
              <a:spcAft>
                <a:spcPct val="0"/>
              </a:spcAft>
              <a:buClrTx/>
              <a:buSzTx/>
              <a:buFont typeface="Arial" panose="020B0604020202020204" pitchFamily="34" charset="0"/>
              <a:buNone/>
            </a:pPr>
            <a:r>
              <a:rPr kumimoji="0" lang="zh-CN" altLang="en-US" sz="1785" b="0" i="0" u="none" strike="noStrike" cap="none" normalizeH="0" baseline="0" noProof="1" smtClean="0">
                <a:ln>
                  <a:noFill/>
                </a:ln>
                <a:solidFill>
                  <a:schemeClr val="tx1"/>
                </a:solidFill>
                <a:effectLst/>
                <a:latin typeface="Arial" panose="020B0604020202020204" pitchFamily="34" charset="0"/>
                <a:ea typeface="黑体" panose="02010609060101010101" pitchFamily="49" charset="-122"/>
              </a:rPr>
              <a:t>血清</a:t>
            </a:r>
          </a:p>
        </p:txBody>
      </p:sp>
      <p:sp>
        <p:nvSpPr>
          <p:cNvPr id="12" name="矩形 11"/>
          <p:cNvSpPr/>
          <p:nvPr/>
        </p:nvSpPr>
        <p:spPr>
          <a:xfrm>
            <a:off x="3952942" y="4221471"/>
            <a:ext cx="1212215" cy="28575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0523" tIns="45261" rIns="90523" bIns="45261" numCol="1" anchor="t" anchorCtr="0" compatLnSpc="1"/>
          <a:lstStyle/>
          <a:p>
            <a:pPr marL="0" marR="0" indent="0" algn="ctr" defTabSz="914400" rtl="0" eaLnBrk="1" fontAlgn="base" latinLnBrk="0" hangingPunct="1">
              <a:spcBef>
                <a:spcPct val="0"/>
              </a:spcBef>
              <a:spcAft>
                <a:spcPct val="0"/>
              </a:spcAft>
              <a:buClrTx/>
              <a:buSzTx/>
              <a:buFont typeface="Arial" panose="020B0604020202020204" pitchFamily="34" charset="0"/>
              <a:buNone/>
            </a:pPr>
            <a:r>
              <a:rPr kumimoji="0" lang="zh-CN" altLang="en-US" sz="1785" b="0" i="0" u="none" strike="noStrike" cap="none" normalizeH="0" baseline="0" noProof="1" smtClean="0">
                <a:ln>
                  <a:noFill/>
                </a:ln>
                <a:solidFill>
                  <a:schemeClr val="tx1"/>
                </a:solidFill>
                <a:effectLst/>
                <a:latin typeface="Arial" panose="020B0604020202020204" pitchFamily="34" charset="0"/>
                <a:ea typeface="黑体" panose="02010609060101010101" pitchFamily="49" charset="-122"/>
              </a:rPr>
              <a:t>抗凝全血</a:t>
            </a:r>
          </a:p>
        </p:txBody>
      </p:sp>
      <p:sp>
        <p:nvSpPr>
          <p:cNvPr id="13" name="矩形 12"/>
          <p:cNvSpPr/>
          <p:nvPr/>
        </p:nvSpPr>
        <p:spPr>
          <a:xfrm>
            <a:off x="6081049" y="5760854"/>
            <a:ext cx="1213271" cy="28445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0523" tIns="45261" rIns="90523" bIns="45261" numCol="1" anchor="t" anchorCtr="0" compatLnSpc="1"/>
          <a:lstStyle/>
          <a:p>
            <a:pPr marL="0" marR="0" indent="0" algn="ctr" defTabSz="914400" rtl="0" eaLnBrk="1" fontAlgn="base" latinLnBrk="0" hangingPunct="1">
              <a:spcBef>
                <a:spcPct val="0"/>
              </a:spcBef>
              <a:spcAft>
                <a:spcPct val="0"/>
              </a:spcAft>
              <a:buClrTx/>
              <a:buSzTx/>
              <a:buFont typeface="Arial" panose="020B0604020202020204" pitchFamily="34" charset="0"/>
              <a:buNone/>
            </a:pPr>
            <a:r>
              <a:rPr kumimoji="0" lang="zh-CN" altLang="en-US" sz="1785" b="0" i="0" u="none" strike="noStrike" cap="none" normalizeH="0" baseline="0" noProof="1" smtClean="0">
                <a:ln>
                  <a:noFill/>
                </a:ln>
                <a:solidFill>
                  <a:schemeClr val="tx1"/>
                </a:solidFill>
                <a:effectLst/>
                <a:latin typeface="Arial" panose="020B0604020202020204" pitchFamily="34" charset="0"/>
                <a:ea typeface="黑体" panose="02010609060101010101" pitchFamily="49" charset="-122"/>
              </a:rPr>
              <a:t>痰液</a:t>
            </a:r>
          </a:p>
        </p:txBody>
      </p:sp>
      <p:sp>
        <p:nvSpPr>
          <p:cNvPr id="14" name="矩形 13"/>
          <p:cNvSpPr/>
          <p:nvPr/>
        </p:nvSpPr>
        <p:spPr>
          <a:xfrm>
            <a:off x="2609282" y="5858501"/>
            <a:ext cx="1225550" cy="28448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0523" tIns="45261" rIns="90523" bIns="45261" numCol="1" anchor="t" anchorCtr="0" compatLnSpc="1"/>
          <a:lstStyle/>
          <a:p>
            <a:pPr marL="0" marR="0" indent="0" algn="ctr" defTabSz="914400" rtl="0" eaLnBrk="1" fontAlgn="base" latinLnBrk="0" hangingPunct="1">
              <a:spcBef>
                <a:spcPct val="0"/>
              </a:spcBef>
              <a:spcAft>
                <a:spcPct val="0"/>
              </a:spcAft>
              <a:buClrTx/>
              <a:buSzTx/>
              <a:buFont typeface="Arial" panose="020B0604020202020204" pitchFamily="34" charset="0"/>
              <a:buNone/>
            </a:pPr>
            <a:r>
              <a:rPr kumimoji="0" lang="zh-CN" altLang="en-US" sz="1785" b="0" i="0" u="none" strike="noStrike" cap="none" normalizeH="0" baseline="0" noProof="1" smtClean="0">
                <a:ln>
                  <a:noFill/>
                </a:ln>
                <a:solidFill>
                  <a:schemeClr val="tx1"/>
                </a:solidFill>
                <a:effectLst/>
                <a:latin typeface="Arial" panose="020B0604020202020204" pitchFamily="34" charset="0"/>
                <a:ea typeface="黑体" panose="02010609060101010101" pitchFamily="49" charset="-122"/>
              </a:rPr>
              <a:t>尿液</a:t>
            </a:r>
          </a:p>
        </p:txBody>
      </p:sp>
      <p:sp>
        <p:nvSpPr>
          <p:cNvPr id="15" name="矩形 14"/>
          <p:cNvSpPr/>
          <p:nvPr/>
        </p:nvSpPr>
        <p:spPr>
          <a:xfrm>
            <a:off x="527923" y="4359422"/>
            <a:ext cx="1211700" cy="28603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0523" tIns="45261" rIns="90523" bIns="45261" numCol="1" anchor="t" anchorCtr="0" compatLnSpc="1"/>
          <a:lstStyle/>
          <a:p>
            <a:pPr marL="0" marR="0" indent="0" algn="ctr" defTabSz="914400" rtl="0" eaLnBrk="1" fontAlgn="base" latinLnBrk="0" hangingPunct="1">
              <a:spcBef>
                <a:spcPct val="0"/>
              </a:spcBef>
              <a:spcAft>
                <a:spcPct val="0"/>
              </a:spcAft>
              <a:buClrTx/>
              <a:buSzTx/>
              <a:buFont typeface="Arial" panose="020B0604020202020204" pitchFamily="34" charset="0"/>
              <a:buNone/>
            </a:pPr>
            <a:r>
              <a:rPr kumimoji="0" lang="zh-CN" altLang="en-US" sz="1785" b="0" i="0" u="none" strike="noStrike" cap="none" normalizeH="0" baseline="0" noProof="1" smtClean="0">
                <a:ln>
                  <a:noFill/>
                </a:ln>
                <a:solidFill>
                  <a:schemeClr val="tx1"/>
                </a:solidFill>
                <a:effectLst/>
                <a:latin typeface="Arial" panose="020B0604020202020204" pitchFamily="34" charset="0"/>
                <a:ea typeface="黑体" panose="02010609060101010101" pitchFamily="49" charset="-122"/>
              </a:rPr>
              <a:t>分泌物</a:t>
            </a:r>
          </a:p>
        </p:txBody>
      </p:sp>
      <p:pic>
        <p:nvPicPr>
          <p:cNvPr id="16" name="图片 12"/>
          <p:cNvPicPr>
            <a:picLocks noChangeAspect="1"/>
          </p:cNvPicPr>
          <p:nvPr/>
        </p:nvPicPr>
        <p:blipFill>
          <a:blip r:embed="rId7" cstate="print"/>
          <a:stretch>
            <a:fillRect/>
          </a:stretch>
        </p:blipFill>
        <p:spPr>
          <a:xfrm>
            <a:off x="423884" y="2939043"/>
            <a:ext cx="1419150" cy="1282422"/>
          </a:xfrm>
          <a:prstGeom prst="rect">
            <a:avLst/>
          </a:prstGeom>
          <a:noFill/>
          <a:ln w="9525">
            <a:noFill/>
          </a:ln>
        </p:spPr>
      </p:pic>
      <p:sp>
        <p:nvSpPr>
          <p:cNvPr id="17" name="椭圆 16"/>
          <p:cNvSpPr/>
          <p:nvPr/>
        </p:nvSpPr>
        <p:spPr>
          <a:xfrm>
            <a:off x="323528" y="980728"/>
            <a:ext cx="2160240" cy="86409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solidFill>
                  <a:srgbClr val="FF0000"/>
                </a:solidFill>
              </a:rPr>
              <a:t>快</a:t>
            </a:r>
            <a:endParaRPr lang="zh-CN" altLang="en-US" sz="4000" dirty="0">
              <a:solidFill>
                <a:srgbClr val="FF0000"/>
              </a:solidFill>
            </a:endParaRP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 name="Picture 10"/>
          <p:cNvPicPr>
            <a:picLocks noGrp="1" noChangeAspect="1"/>
          </p:cNvPicPr>
          <p:nvPr>
            <p:ph idx="1"/>
          </p:nvPr>
        </p:nvPicPr>
        <p:blipFill>
          <a:blip r:embed="rId3" cstate="print"/>
          <a:stretch>
            <a:fillRect/>
          </a:stretch>
        </p:blipFill>
        <p:spPr>
          <a:xfrm>
            <a:off x="755576" y="1772816"/>
            <a:ext cx="3155623" cy="3024336"/>
          </a:xfrm>
          <a:effectLst>
            <a:outerShdw algn="ctr" rotWithShape="0">
              <a:schemeClr val="bg2">
                <a:alpha val="50000"/>
              </a:schemeClr>
            </a:outerShdw>
          </a:effectLst>
        </p:spPr>
      </p:pic>
      <p:graphicFrame>
        <p:nvGraphicFramePr>
          <p:cNvPr id="7" name="图示 6"/>
          <p:cNvGraphicFramePr/>
          <p:nvPr/>
        </p:nvGraphicFramePr>
        <p:xfrm>
          <a:off x="827584" y="5229200"/>
          <a:ext cx="7392782" cy="9806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图片 1"/>
          <p:cNvPicPr>
            <a:picLocks noChangeAspect="1"/>
          </p:cNvPicPr>
          <p:nvPr/>
        </p:nvPicPr>
        <p:blipFill>
          <a:blip r:embed="rId9" cstate="print"/>
          <a:stretch>
            <a:fillRect/>
          </a:stretch>
        </p:blipFill>
        <p:spPr>
          <a:xfrm>
            <a:off x="5076056" y="1772816"/>
            <a:ext cx="3024336" cy="3111201"/>
          </a:xfrm>
          <a:prstGeom prst="rect">
            <a:avLst/>
          </a:prstGeom>
          <a:noFill/>
          <a:ln w="9525">
            <a:noFill/>
          </a:ln>
        </p:spPr>
      </p:pic>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251520" y="980728"/>
            <a:ext cx="8568952" cy="369332"/>
          </a:xfrm>
          <a:prstGeom prst="rect">
            <a:avLst/>
          </a:prstGeom>
          <a:noFill/>
        </p:spPr>
        <p:txBody>
          <a:bodyPr wrap="square" rtlCol="0">
            <a:spAutoFit/>
          </a:bodyPr>
          <a:lstStyle/>
          <a:p>
            <a:r>
              <a:rPr lang="zh-CN" altLang="en-US" dirty="0" smtClean="0"/>
              <a:t>全自动核酸提纯及荧光</a:t>
            </a:r>
            <a:r>
              <a:rPr lang="en-US" altLang="zh-CN" dirty="0" smtClean="0"/>
              <a:t>PCR</a:t>
            </a:r>
            <a:r>
              <a:rPr lang="zh-CN" altLang="en-US" dirty="0" smtClean="0"/>
              <a:t>分析系统非常适用于</a:t>
            </a:r>
            <a:r>
              <a:rPr lang="en-US" altLang="zh-CN" dirty="0" smtClean="0"/>
              <a:t>HPV</a:t>
            </a:r>
            <a:r>
              <a:rPr lang="zh-CN" altLang="en-US" dirty="0" smtClean="0"/>
              <a:t>及呼吸道病原体等多重联合检测</a:t>
            </a:r>
            <a:endParaRPr lang="zh-CN" altLang="en-US" dirty="0"/>
          </a:p>
        </p:txBody>
      </p:sp>
      <p:graphicFrame>
        <p:nvGraphicFramePr>
          <p:cNvPr id="7" name="表格 6"/>
          <p:cNvGraphicFramePr>
            <a:graphicFrameLocks noGrp="1"/>
          </p:cNvGraphicFramePr>
          <p:nvPr/>
        </p:nvGraphicFramePr>
        <p:xfrm>
          <a:off x="323528" y="2564904"/>
          <a:ext cx="8640960" cy="3840480"/>
        </p:xfrm>
        <a:graphic>
          <a:graphicData uri="http://schemas.openxmlformats.org/drawingml/2006/table">
            <a:tbl>
              <a:tblPr firstRow="1" bandRow="1">
                <a:tableStyleId>{5C22544A-7EE6-4342-B048-85BDC9FD1C3A}</a:tableStyleId>
              </a:tblPr>
              <a:tblGrid>
                <a:gridCol w="1602667"/>
                <a:gridCol w="1277653"/>
                <a:gridCol w="1833414"/>
                <a:gridCol w="1319846"/>
                <a:gridCol w="1167220"/>
                <a:gridCol w="1440160"/>
              </a:tblGrid>
              <a:tr h="370840">
                <a:tc>
                  <a:txBody>
                    <a:bodyPr/>
                    <a:lstStyle/>
                    <a:p>
                      <a:pPr algn="ctr"/>
                      <a:endParaRPr lang="zh-CN" altLang="en-US" dirty="0"/>
                    </a:p>
                  </a:txBody>
                  <a:tcPr/>
                </a:tc>
                <a:tc>
                  <a:txBody>
                    <a:bodyPr/>
                    <a:lstStyle/>
                    <a:p>
                      <a:pPr algn="ctr"/>
                      <a:r>
                        <a:rPr lang="zh-CN" altLang="en-US" dirty="0" smtClean="0"/>
                        <a:t>特异性</a:t>
                      </a:r>
                      <a:endParaRPr lang="zh-CN" altLang="en-US" dirty="0"/>
                    </a:p>
                  </a:txBody>
                  <a:tcPr/>
                </a:tc>
                <a:tc>
                  <a:txBody>
                    <a:bodyPr/>
                    <a:lstStyle/>
                    <a:p>
                      <a:pPr algn="ctr"/>
                      <a:r>
                        <a:rPr lang="zh-CN" altLang="en-US" dirty="0" smtClean="0"/>
                        <a:t>自动化程度</a:t>
                      </a:r>
                      <a:endParaRPr lang="zh-CN" altLang="en-US" dirty="0"/>
                    </a:p>
                  </a:txBody>
                  <a:tcPr/>
                </a:tc>
                <a:tc>
                  <a:txBody>
                    <a:bodyPr/>
                    <a:lstStyle/>
                    <a:p>
                      <a:pPr algn="ctr"/>
                      <a:r>
                        <a:rPr lang="zh-CN" altLang="en-US" dirty="0" smtClean="0"/>
                        <a:t>是否产物处理</a:t>
                      </a:r>
                      <a:endParaRPr lang="zh-CN" altLang="en-US" dirty="0"/>
                    </a:p>
                  </a:txBody>
                  <a:tcPr/>
                </a:tc>
                <a:tc>
                  <a:txBody>
                    <a:bodyPr/>
                    <a:lstStyle/>
                    <a:p>
                      <a:pPr algn="ctr"/>
                      <a:r>
                        <a:rPr lang="zh-CN" altLang="en-US" dirty="0" smtClean="0"/>
                        <a:t>是否分型</a:t>
                      </a:r>
                      <a:endParaRPr lang="zh-CN" altLang="en-US" dirty="0"/>
                    </a:p>
                  </a:txBody>
                  <a:tcPr/>
                </a:tc>
                <a:tc>
                  <a:txBody>
                    <a:bodyPr/>
                    <a:lstStyle/>
                    <a:p>
                      <a:pPr algn="ctr"/>
                      <a:r>
                        <a:rPr lang="zh-CN" altLang="en-US" dirty="0" smtClean="0"/>
                        <a:t>检测通量及时间</a:t>
                      </a:r>
                      <a:endParaRPr lang="zh-CN" altLang="en-US" dirty="0"/>
                    </a:p>
                  </a:txBody>
                  <a:tcPr/>
                </a:tc>
              </a:tr>
              <a:tr h="370840">
                <a:tc>
                  <a:txBody>
                    <a:bodyPr/>
                    <a:lstStyle/>
                    <a:p>
                      <a:pPr algn="ctr"/>
                      <a:r>
                        <a:rPr lang="zh-CN" altLang="en-US" b="1" dirty="0" smtClean="0">
                          <a:solidFill>
                            <a:srgbClr val="FF0000"/>
                          </a:solidFill>
                        </a:rPr>
                        <a:t>荧光</a:t>
                      </a:r>
                      <a:r>
                        <a:rPr lang="en-US" altLang="zh-CN" b="1" dirty="0" smtClean="0">
                          <a:solidFill>
                            <a:srgbClr val="FF0000"/>
                          </a:solidFill>
                        </a:rPr>
                        <a:t>PCR</a:t>
                      </a:r>
                      <a:endParaRPr lang="zh-CN" altLang="en-US" b="1" dirty="0">
                        <a:solidFill>
                          <a:srgbClr val="FF0000"/>
                        </a:solidFill>
                      </a:endParaRPr>
                    </a:p>
                  </a:txBody>
                  <a:tcPr/>
                </a:tc>
                <a:tc>
                  <a:txBody>
                    <a:bodyPr/>
                    <a:lstStyle/>
                    <a:p>
                      <a:pPr algn="ctr"/>
                      <a:r>
                        <a:rPr lang="zh-CN" altLang="en-US" b="1" dirty="0" smtClean="0">
                          <a:solidFill>
                            <a:srgbClr val="FF0000"/>
                          </a:solidFill>
                        </a:rPr>
                        <a:t>高</a:t>
                      </a:r>
                      <a:endParaRPr lang="zh-CN" altLang="en-US" b="1" dirty="0">
                        <a:solidFill>
                          <a:srgbClr val="FF0000"/>
                        </a:solidFill>
                      </a:endParaRPr>
                    </a:p>
                  </a:txBody>
                  <a:tcPr/>
                </a:tc>
                <a:tc>
                  <a:txBody>
                    <a:bodyPr/>
                    <a:lstStyle/>
                    <a:p>
                      <a:pPr algn="ctr"/>
                      <a:r>
                        <a:rPr lang="zh-CN" altLang="en-US" b="1" dirty="0" smtClean="0">
                          <a:solidFill>
                            <a:srgbClr val="FF0000"/>
                          </a:solidFill>
                        </a:rPr>
                        <a:t>全程自动化</a:t>
                      </a:r>
                      <a:endParaRPr lang="zh-CN" altLang="en-US" b="1" dirty="0">
                        <a:solidFill>
                          <a:srgbClr val="FF0000"/>
                        </a:solidFill>
                      </a:endParaRPr>
                    </a:p>
                  </a:txBody>
                  <a:tcPr/>
                </a:tc>
                <a:tc>
                  <a:txBody>
                    <a:bodyPr/>
                    <a:lstStyle/>
                    <a:p>
                      <a:pPr algn="ctr"/>
                      <a:r>
                        <a:rPr lang="zh-CN" altLang="en-US" b="1" dirty="0" smtClean="0">
                          <a:solidFill>
                            <a:srgbClr val="FF0000"/>
                          </a:solidFill>
                        </a:rPr>
                        <a:t>全程闭管</a:t>
                      </a:r>
                      <a:endParaRPr lang="zh-CN" altLang="en-US" b="1" dirty="0">
                        <a:solidFill>
                          <a:srgbClr val="FF0000"/>
                        </a:solidFill>
                      </a:endParaRPr>
                    </a:p>
                  </a:txBody>
                  <a:tcPr/>
                </a:tc>
                <a:tc>
                  <a:txBody>
                    <a:bodyPr/>
                    <a:lstStyle/>
                    <a:p>
                      <a:pPr algn="ctr"/>
                      <a:r>
                        <a:rPr lang="zh-CN" altLang="en-US" b="1" dirty="0" smtClean="0">
                          <a:solidFill>
                            <a:srgbClr val="FF0000"/>
                          </a:solidFill>
                        </a:rPr>
                        <a:t>全分型</a:t>
                      </a:r>
                      <a:endParaRPr lang="zh-CN" altLang="en-US" b="1" dirty="0">
                        <a:solidFill>
                          <a:srgbClr val="FF0000"/>
                        </a:solidFill>
                      </a:endParaRPr>
                    </a:p>
                  </a:txBody>
                  <a:tcPr/>
                </a:tc>
                <a:tc>
                  <a:txBody>
                    <a:bodyPr/>
                    <a:lstStyle/>
                    <a:p>
                      <a:pPr algn="ctr"/>
                      <a:r>
                        <a:rPr lang="en-US" altLang="zh-CN" b="1" dirty="0" smtClean="0">
                          <a:solidFill>
                            <a:srgbClr val="FF0000"/>
                          </a:solidFill>
                        </a:rPr>
                        <a:t>48</a:t>
                      </a:r>
                      <a:r>
                        <a:rPr lang="zh-CN" altLang="en-US" b="1" dirty="0" smtClean="0">
                          <a:solidFill>
                            <a:srgbClr val="FF0000"/>
                          </a:solidFill>
                        </a:rPr>
                        <a:t>人份</a:t>
                      </a:r>
                      <a:r>
                        <a:rPr lang="en-US" altLang="zh-CN" b="1" dirty="0" smtClean="0">
                          <a:solidFill>
                            <a:srgbClr val="FF0000"/>
                          </a:solidFill>
                        </a:rPr>
                        <a:t>3</a:t>
                      </a:r>
                      <a:r>
                        <a:rPr lang="zh-CN" altLang="en-US" b="1" dirty="0" smtClean="0">
                          <a:solidFill>
                            <a:srgbClr val="FF0000"/>
                          </a:solidFill>
                        </a:rPr>
                        <a:t>小时完成检测</a:t>
                      </a:r>
                      <a:endParaRPr lang="zh-CN" altLang="en-US" b="1" dirty="0">
                        <a:solidFill>
                          <a:srgbClr val="FF0000"/>
                        </a:solidFill>
                      </a:endParaRPr>
                    </a:p>
                  </a:txBody>
                  <a:tcPr/>
                </a:tc>
              </a:tr>
              <a:tr h="370840">
                <a:tc>
                  <a:txBody>
                    <a:bodyPr/>
                    <a:lstStyle/>
                    <a:p>
                      <a:pPr algn="ctr"/>
                      <a:r>
                        <a:rPr lang="en-US" altLang="zh-CN" dirty="0" smtClean="0"/>
                        <a:t>PCR-</a:t>
                      </a:r>
                      <a:r>
                        <a:rPr lang="zh-CN" altLang="en-US" dirty="0" smtClean="0"/>
                        <a:t>反向点杂交</a:t>
                      </a:r>
                      <a:endParaRPr lang="zh-CN" altLang="en-US" dirty="0"/>
                    </a:p>
                  </a:txBody>
                  <a:tcPr/>
                </a:tc>
                <a:tc>
                  <a:txBody>
                    <a:bodyPr/>
                    <a:lstStyle/>
                    <a:p>
                      <a:pPr algn="ctr"/>
                      <a:r>
                        <a:rPr lang="zh-CN" altLang="en-US" dirty="0" smtClean="0"/>
                        <a:t>较高</a:t>
                      </a:r>
                      <a:endParaRPr lang="zh-CN" altLang="en-US" dirty="0"/>
                    </a:p>
                  </a:txBody>
                  <a:tcPr/>
                </a:tc>
                <a:tc>
                  <a:txBody>
                    <a:bodyPr/>
                    <a:lstStyle/>
                    <a:p>
                      <a:pPr algn="ctr"/>
                      <a:r>
                        <a:rPr lang="zh-CN" altLang="en-US" dirty="0" smtClean="0"/>
                        <a:t>半自动化</a:t>
                      </a:r>
                      <a:endParaRPr lang="zh-CN" altLang="en-US" dirty="0"/>
                    </a:p>
                  </a:txBody>
                  <a:tcPr/>
                </a:tc>
                <a:tc>
                  <a:txBody>
                    <a:bodyPr/>
                    <a:lstStyle/>
                    <a:p>
                      <a:pPr algn="ctr"/>
                      <a:r>
                        <a:rPr lang="zh-CN" altLang="en-US" dirty="0" smtClean="0"/>
                        <a:t>需要产物处理</a:t>
                      </a: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t>全分型</a:t>
                      </a:r>
                    </a:p>
                    <a:p>
                      <a:pPr algn="ctr"/>
                      <a:endParaRPr lang="zh-CN" altLang="en-US" dirty="0"/>
                    </a:p>
                  </a:txBody>
                  <a:tcPr/>
                </a:tc>
                <a:tc>
                  <a:txBody>
                    <a:bodyPr/>
                    <a:lstStyle/>
                    <a:p>
                      <a:pPr algn="ctr"/>
                      <a:r>
                        <a:rPr lang="en-US" altLang="zh-CN" dirty="0" smtClean="0"/>
                        <a:t>48</a:t>
                      </a:r>
                      <a:r>
                        <a:rPr lang="zh-CN" altLang="en-US" dirty="0" smtClean="0"/>
                        <a:t>人份需要</a:t>
                      </a:r>
                      <a:r>
                        <a:rPr lang="en-US" altLang="zh-CN" dirty="0" smtClean="0"/>
                        <a:t>6-7</a:t>
                      </a:r>
                      <a:r>
                        <a:rPr lang="zh-CN" altLang="en-US" dirty="0" smtClean="0"/>
                        <a:t>小时</a:t>
                      </a:r>
                      <a:endParaRPr lang="zh-CN" altLang="en-US" dirty="0"/>
                    </a:p>
                  </a:txBody>
                  <a:tcPr/>
                </a:tc>
              </a:tr>
              <a:tr h="370840">
                <a:tc>
                  <a:txBody>
                    <a:bodyPr/>
                    <a:lstStyle/>
                    <a:p>
                      <a:pPr algn="ctr"/>
                      <a:r>
                        <a:rPr lang="zh-CN" altLang="en-US" dirty="0" smtClean="0"/>
                        <a:t>导流杂交</a:t>
                      </a:r>
                      <a:endParaRPr lang="zh-CN" altLang="en-US" dirty="0"/>
                    </a:p>
                  </a:txBody>
                  <a:tcPr/>
                </a:tc>
                <a:tc>
                  <a:txBody>
                    <a:bodyPr/>
                    <a:lstStyle/>
                    <a:p>
                      <a:pPr algn="ctr"/>
                      <a:r>
                        <a:rPr lang="zh-CN" altLang="en-US" dirty="0" smtClean="0"/>
                        <a:t>较高</a:t>
                      </a: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t>半自动化</a:t>
                      </a:r>
                    </a:p>
                  </a:txBody>
                  <a:tcPr/>
                </a:tc>
                <a:tc>
                  <a:txBody>
                    <a:bodyPr/>
                    <a:lstStyle/>
                    <a:p>
                      <a:pPr algn="ctr"/>
                      <a:r>
                        <a:rPr lang="zh-CN" altLang="en-US" dirty="0" smtClean="0"/>
                        <a:t>需要产物处理</a:t>
                      </a: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t>全分型</a:t>
                      </a:r>
                    </a:p>
                    <a:p>
                      <a:pPr algn="ct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dirty="0" smtClean="0"/>
                        <a:t>48</a:t>
                      </a:r>
                      <a:r>
                        <a:rPr lang="zh-CN" altLang="en-US" dirty="0" smtClean="0"/>
                        <a:t>人份需要</a:t>
                      </a:r>
                      <a:r>
                        <a:rPr lang="en-US" altLang="zh-CN" dirty="0" smtClean="0"/>
                        <a:t>6-7</a:t>
                      </a:r>
                      <a:r>
                        <a:rPr lang="zh-CN" altLang="en-US" dirty="0" smtClean="0"/>
                        <a:t>小时</a:t>
                      </a:r>
                    </a:p>
                  </a:txBody>
                  <a:tcPr/>
                </a:tc>
              </a:tr>
              <a:tr h="370840">
                <a:tc>
                  <a:txBody>
                    <a:bodyPr/>
                    <a:lstStyle/>
                    <a:p>
                      <a:pPr algn="ctr"/>
                      <a:r>
                        <a:rPr lang="zh-CN" altLang="en-US" dirty="0" smtClean="0"/>
                        <a:t>恒温扩增</a:t>
                      </a:r>
                      <a:endParaRPr lang="zh-CN" altLang="en-US" dirty="0"/>
                    </a:p>
                  </a:txBody>
                  <a:tcPr/>
                </a:tc>
                <a:tc>
                  <a:txBody>
                    <a:bodyPr/>
                    <a:lstStyle/>
                    <a:p>
                      <a:pPr algn="ctr"/>
                      <a:r>
                        <a:rPr lang="zh-CN" altLang="en-US" dirty="0" smtClean="0"/>
                        <a:t>较高</a:t>
                      </a: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t>自动化</a:t>
                      </a:r>
                    </a:p>
                  </a:txBody>
                  <a:tcPr/>
                </a:tc>
                <a:tc>
                  <a:txBody>
                    <a:bodyPr/>
                    <a:lstStyle/>
                    <a:p>
                      <a:pPr algn="ctr"/>
                      <a:r>
                        <a:rPr lang="zh-CN" altLang="en-US" dirty="0" smtClean="0"/>
                        <a:t>不需要产物处理</a:t>
                      </a:r>
                      <a:endParaRPr lang="zh-CN" altLang="en-US" dirty="0"/>
                    </a:p>
                  </a:txBody>
                  <a:tcPr/>
                </a:tc>
                <a:tc>
                  <a:txBody>
                    <a:bodyPr/>
                    <a:lstStyle/>
                    <a:p>
                      <a:pPr algn="ctr"/>
                      <a:r>
                        <a:rPr lang="zh-CN" altLang="en-US" dirty="0" smtClean="0"/>
                        <a:t>不适合分型</a:t>
                      </a:r>
                      <a:endParaRPr lang="zh-CN" altLang="en-US" dirty="0"/>
                    </a:p>
                  </a:txBody>
                  <a:tcPr/>
                </a:tc>
                <a:tc>
                  <a:txBody>
                    <a:bodyPr/>
                    <a:lstStyle/>
                    <a:p>
                      <a:pPr algn="ctr"/>
                      <a:r>
                        <a:rPr lang="zh-CN" altLang="en-US" dirty="0" smtClean="0"/>
                        <a:t>单次最大</a:t>
                      </a:r>
                      <a:r>
                        <a:rPr lang="en-US" altLang="zh-CN" dirty="0" smtClean="0"/>
                        <a:t>6</a:t>
                      </a:r>
                      <a:r>
                        <a:rPr lang="zh-CN" altLang="en-US" dirty="0" smtClean="0"/>
                        <a:t>人份</a:t>
                      </a:r>
                      <a:endParaRPr lang="zh-CN" altLang="en-US" dirty="0"/>
                    </a:p>
                  </a:txBody>
                  <a:tcPr/>
                </a:tc>
              </a:tr>
              <a:tr h="370840">
                <a:tc>
                  <a:txBody>
                    <a:bodyPr/>
                    <a:lstStyle/>
                    <a:p>
                      <a:pPr algn="ctr"/>
                      <a:r>
                        <a:rPr lang="zh-CN" altLang="en-US" dirty="0" smtClean="0"/>
                        <a:t>杂交捕获</a:t>
                      </a:r>
                      <a:endParaRPr lang="zh-CN" altLang="en-US" dirty="0"/>
                    </a:p>
                  </a:txBody>
                  <a:tcPr/>
                </a:tc>
                <a:tc>
                  <a:txBody>
                    <a:bodyPr/>
                    <a:lstStyle/>
                    <a:p>
                      <a:pPr algn="ctr"/>
                      <a:r>
                        <a:rPr lang="zh-CN" altLang="en-US" dirty="0" smtClean="0"/>
                        <a:t>有交叉反应</a:t>
                      </a: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t>半自动化</a:t>
                      </a:r>
                    </a:p>
                  </a:txBody>
                  <a:tcPr/>
                </a:tc>
                <a:tc>
                  <a:txBody>
                    <a:bodyPr/>
                    <a:lstStyle/>
                    <a:p>
                      <a:pPr algn="ctr"/>
                      <a:r>
                        <a:rPr lang="zh-CN" altLang="en-US" dirty="0" smtClean="0"/>
                        <a:t>需要产物处理</a:t>
                      </a:r>
                      <a:endParaRPr lang="zh-CN" altLang="en-US" dirty="0"/>
                    </a:p>
                  </a:txBody>
                  <a:tcPr/>
                </a:tc>
                <a:tc>
                  <a:txBody>
                    <a:bodyPr/>
                    <a:lstStyle/>
                    <a:p>
                      <a:pPr algn="ctr"/>
                      <a:r>
                        <a:rPr lang="zh-CN" altLang="en-US" dirty="0" smtClean="0"/>
                        <a:t>不适合分型</a:t>
                      </a:r>
                      <a:endParaRPr lang="zh-CN" altLang="en-US" dirty="0"/>
                    </a:p>
                  </a:txBody>
                  <a:tcPr/>
                </a:tc>
                <a:tc>
                  <a:txBody>
                    <a:bodyPr/>
                    <a:lstStyle/>
                    <a:p>
                      <a:pPr algn="ctr"/>
                      <a:r>
                        <a:rPr lang="zh-CN" altLang="en-US" dirty="0" smtClean="0"/>
                        <a:t>慢</a:t>
                      </a:r>
                      <a:endParaRPr lang="zh-CN" altLang="en-US" dirty="0"/>
                    </a:p>
                  </a:txBody>
                  <a:tcPr/>
                </a:tc>
              </a:tr>
            </a:tbl>
          </a:graphicData>
        </a:graphic>
      </p:graphicFrame>
      <p:sp>
        <p:nvSpPr>
          <p:cNvPr id="8" name="TextBox 7"/>
          <p:cNvSpPr txBox="1"/>
          <p:nvPr/>
        </p:nvSpPr>
        <p:spPr>
          <a:xfrm>
            <a:off x="323528" y="1844824"/>
            <a:ext cx="8208912" cy="369332"/>
          </a:xfrm>
          <a:prstGeom prst="rect">
            <a:avLst/>
          </a:prstGeom>
          <a:noFill/>
        </p:spPr>
        <p:txBody>
          <a:bodyPr wrap="square" rtlCol="0">
            <a:spAutoFit/>
          </a:bodyPr>
          <a:lstStyle/>
          <a:p>
            <a:pPr algn="ctr"/>
            <a:r>
              <a:rPr lang="en-US" altLang="zh-CN" dirty="0" smtClean="0"/>
              <a:t>9850</a:t>
            </a:r>
            <a:r>
              <a:rPr lang="zh-CN" altLang="en-US" dirty="0" smtClean="0"/>
              <a:t>系统在</a:t>
            </a:r>
            <a:r>
              <a:rPr lang="en-US" altLang="zh-CN" dirty="0" smtClean="0"/>
              <a:t>HPV</a:t>
            </a:r>
            <a:r>
              <a:rPr lang="zh-CN" altLang="en-US" dirty="0" smtClean="0"/>
              <a:t>分型检测中与其他技术平台的比较</a:t>
            </a:r>
            <a:endParaRPr lang="zh-CN" altLang="en-US" dirty="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 name="图片 5"/>
          <p:cNvPicPr>
            <a:picLocks noChangeAspect="1"/>
          </p:cNvPicPr>
          <p:nvPr/>
        </p:nvPicPr>
        <p:blipFill>
          <a:blip r:embed="rId3" cstate="print"/>
          <a:stretch>
            <a:fillRect/>
          </a:stretch>
        </p:blipFill>
        <p:spPr>
          <a:xfrm>
            <a:off x="0" y="0"/>
            <a:ext cx="9144000" cy="6858000"/>
          </a:xfrm>
          <a:prstGeom prst="rect">
            <a:avLst/>
          </a:prstGeom>
        </p:spPr>
      </p:pic>
      <p:sp>
        <p:nvSpPr>
          <p:cNvPr id="7" name="TextBox 14"/>
          <p:cNvSpPr txBox="1"/>
          <p:nvPr/>
        </p:nvSpPr>
        <p:spPr>
          <a:xfrm>
            <a:off x="2237407" y="100342"/>
            <a:ext cx="4943141" cy="1030282"/>
          </a:xfrm>
          <a:prstGeom prst="rect">
            <a:avLst/>
          </a:prstGeom>
          <a:noFill/>
          <a:ln w="9525">
            <a:noFill/>
          </a:ln>
        </p:spPr>
        <p:txBody>
          <a:bodyPr wrap="square" anchor="t">
            <a:spAutoFit/>
          </a:bodyPr>
          <a:lstStyle/>
          <a:p>
            <a:pPr algn="ctr"/>
            <a:r>
              <a:rPr lang="zh-CN" altLang="en-US" sz="6095" dirty="0">
                <a:solidFill>
                  <a:srgbClr val="FFC000"/>
                </a:solidFill>
                <a:latin typeface="Arial" panose="020B0604020202020204" pitchFamily="34" charset="0"/>
                <a:ea typeface="华文新魏" panose="02010800040101010101" pitchFamily="2" charset="-122"/>
              </a:rPr>
              <a:t>感谢您的聆听！</a:t>
            </a: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7" name="Picture 2" descr="C:\Users\chenfy\Desktop\人乳头瘤病毒.jpg"/>
          <p:cNvPicPr>
            <a:picLocks noChangeAspect="1" noChangeArrowheads="1"/>
          </p:cNvPicPr>
          <p:nvPr/>
        </p:nvPicPr>
        <p:blipFill>
          <a:blip r:embed="rId3" cstate="print"/>
          <a:srcRect/>
          <a:stretch>
            <a:fillRect/>
          </a:stretch>
        </p:blipFill>
        <p:spPr bwMode="auto">
          <a:xfrm>
            <a:off x="5535222" y="1916832"/>
            <a:ext cx="3177077" cy="3528392"/>
          </a:xfrm>
          <a:prstGeom prst="rect">
            <a:avLst/>
          </a:prstGeom>
          <a:noFill/>
          <a:ln w="9525">
            <a:noFill/>
            <a:miter lim="800000"/>
            <a:headEnd/>
            <a:tailEnd/>
          </a:ln>
        </p:spPr>
      </p:pic>
      <p:sp>
        <p:nvSpPr>
          <p:cNvPr id="8" name="矩形 7"/>
          <p:cNvSpPr/>
          <p:nvPr/>
        </p:nvSpPr>
        <p:spPr>
          <a:xfrm>
            <a:off x="539552" y="1916832"/>
            <a:ext cx="4572000" cy="646331"/>
          </a:xfrm>
          <a:prstGeom prst="rect">
            <a:avLst/>
          </a:prstGeom>
        </p:spPr>
        <p:txBody>
          <a:bodyPr>
            <a:spAutoFit/>
          </a:bodyPr>
          <a:lstStyle/>
          <a:p>
            <a:r>
              <a:rPr lang="en-US" altLang="zh-CN" b="1" dirty="0" smtClean="0">
                <a:latin typeface="Times New Roman" pitchFamily="18" charset="0"/>
                <a:ea typeface="宋体" pitchFamily="2" charset="-122"/>
              </a:rPr>
              <a:t>1</a:t>
            </a:r>
            <a:r>
              <a:rPr lang="zh-CN" altLang="en-US" b="1" dirty="0" smtClean="0">
                <a:latin typeface="Times New Roman" pitchFamily="18" charset="0"/>
                <a:ea typeface="宋体" pitchFamily="2" charset="-122"/>
              </a:rPr>
              <a:t>、</a:t>
            </a:r>
            <a:r>
              <a:rPr lang="zh-CN" altLang="zh-CN" b="1" dirty="0" smtClean="0">
                <a:latin typeface="Times New Roman" pitchFamily="18" charset="0"/>
                <a:ea typeface="宋体" pitchFamily="2" charset="-122"/>
              </a:rPr>
              <a:t>宫颈癌的</a:t>
            </a:r>
            <a:r>
              <a:rPr lang="zh-CN" altLang="en-US" b="1" dirty="0" smtClean="0">
                <a:latin typeface="Times New Roman" pitchFamily="18" charset="0"/>
                <a:ea typeface="宋体" pitchFamily="2" charset="-122"/>
              </a:rPr>
              <a:t>“元凶”是人乳头瘤病毒，</a:t>
            </a:r>
            <a:r>
              <a:rPr lang="zh-CN" altLang="zh-CN" b="1" dirty="0" smtClean="0">
                <a:latin typeface="Times New Roman" pitchFamily="18" charset="0"/>
                <a:ea typeface="宋体" pitchFamily="2" charset="-122"/>
              </a:rPr>
              <a:t>全球</a:t>
            </a:r>
            <a:r>
              <a:rPr lang="en-US" altLang="zh-CN" b="1" dirty="0" smtClean="0">
                <a:latin typeface="Times New Roman" pitchFamily="18" charset="0"/>
                <a:ea typeface="宋体" pitchFamily="2" charset="-122"/>
              </a:rPr>
              <a:t>99%</a:t>
            </a:r>
            <a:r>
              <a:rPr lang="zh-CN" altLang="zh-CN" b="1" dirty="0" smtClean="0">
                <a:latin typeface="Times New Roman" pitchFamily="18" charset="0"/>
                <a:ea typeface="宋体" pitchFamily="2" charset="-122"/>
              </a:rPr>
              <a:t>以上宫颈癌病例与其相关</a:t>
            </a:r>
            <a:r>
              <a:rPr lang="zh-CN" altLang="en-US" b="1" dirty="0" smtClean="0">
                <a:latin typeface="Times New Roman" pitchFamily="18" charset="0"/>
                <a:ea typeface="宋体" pitchFamily="2" charset="-122"/>
              </a:rPr>
              <a:t>。</a:t>
            </a:r>
            <a:endParaRPr lang="en-US" altLang="zh-CN" b="1" dirty="0">
              <a:latin typeface="Times New Roman" pitchFamily="18" charset="0"/>
              <a:ea typeface="宋体" pitchFamily="2" charset="-122"/>
            </a:endParaRPr>
          </a:p>
        </p:txBody>
      </p:sp>
      <p:sp>
        <p:nvSpPr>
          <p:cNvPr id="9" name="TextBox 8"/>
          <p:cNvSpPr txBox="1"/>
          <p:nvPr/>
        </p:nvSpPr>
        <p:spPr>
          <a:xfrm>
            <a:off x="395536" y="980728"/>
            <a:ext cx="3816424" cy="523220"/>
          </a:xfrm>
          <a:prstGeom prst="rect">
            <a:avLst/>
          </a:prstGeom>
          <a:noFill/>
        </p:spPr>
        <p:txBody>
          <a:bodyPr wrap="square" rtlCol="0">
            <a:spAutoFit/>
          </a:bodyPr>
          <a:lstStyle/>
          <a:p>
            <a:r>
              <a:rPr lang="en-US" altLang="zh-CN" sz="2800" dirty="0" smtClean="0"/>
              <a:t>HPV</a:t>
            </a:r>
            <a:r>
              <a:rPr lang="zh-CN" altLang="en-US" sz="2800" dirty="0" smtClean="0"/>
              <a:t>与宫颈癌</a:t>
            </a:r>
            <a:endParaRPr lang="zh-CN" altLang="en-US" sz="2800" dirty="0"/>
          </a:p>
        </p:txBody>
      </p:sp>
      <p:sp>
        <p:nvSpPr>
          <p:cNvPr id="10" name="矩形 9"/>
          <p:cNvSpPr/>
          <p:nvPr/>
        </p:nvSpPr>
        <p:spPr>
          <a:xfrm>
            <a:off x="467544" y="4509120"/>
            <a:ext cx="4716016" cy="646331"/>
          </a:xfrm>
          <a:prstGeom prst="rect">
            <a:avLst/>
          </a:prstGeom>
        </p:spPr>
        <p:txBody>
          <a:bodyPr wrap="square">
            <a:spAutoFit/>
          </a:bodyPr>
          <a:lstStyle/>
          <a:p>
            <a:r>
              <a:rPr lang="en-US" altLang="zh-CN" b="1" dirty="0" smtClean="0">
                <a:latin typeface="Times New Roman" pitchFamily="18" charset="0"/>
                <a:ea typeface="宋体" pitchFamily="2" charset="-122"/>
              </a:rPr>
              <a:t>3</a:t>
            </a:r>
            <a:r>
              <a:rPr lang="zh-CN" altLang="en-US" b="1" dirty="0" smtClean="0">
                <a:latin typeface="Times New Roman" pitchFamily="18" charset="0"/>
                <a:ea typeface="宋体" pitchFamily="2" charset="-122"/>
              </a:rPr>
              <a:t>、</a:t>
            </a:r>
            <a:r>
              <a:rPr lang="zh-CN" altLang="zh-CN" b="1" dirty="0" smtClean="0">
                <a:latin typeface="Times New Roman" pitchFamily="18" charset="0"/>
                <a:ea typeface="宋体" pitchFamily="2" charset="-122"/>
              </a:rPr>
              <a:t>宫颈癌</a:t>
            </a:r>
            <a:r>
              <a:rPr lang="zh-CN" altLang="en-US" b="1" dirty="0" smtClean="0">
                <a:latin typeface="Times New Roman" pitchFamily="18" charset="0"/>
                <a:ea typeface="宋体" pitchFamily="2" charset="-122"/>
              </a:rPr>
              <a:t>是唯一可以进行早期筛查和早期治疗的癌症。</a:t>
            </a:r>
            <a:endParaRPr lang="en-US" altLang="zh-CN" b="1" dirty="0">
              <a:latin typeface="Times New Roman" pitchFamily="18" charset="0"/>
              <a:ea typeface="宋体" pitchFamily="2" charset="-122"/>
            </a:endParaRPr>
          </a:p>
        </p:txBody>
      </p:sp>
      <p:sp>
        <p:nvSpPr>
          <p:cNvPr id="11" name="矩形 10"/>
          <p:cNvSpPr/>
          <p:nvPr/>
        </p:nvSpPr>
        <p:spPr>
          <a:xfrm>
            <a:off x="539552" y="3140968"/>
            <a:ext cx="4716016" cy="646331"/>
          </a:xfrm>
          <a:prstGeom prst="rect">
            <a:avLst/>
          </a:prstGeom>
        </p:spPr>
        <p:txBody>
          <a:bodyPr wrap="square">
            <a:spAutoFit/>
          </a:bodyPr>
          <a:lstStyle/>
          <a:p>
            <a:r>
              <a:rPr lang="en-US" altLang="zh-CN" b="1" dirty="0" smtClean="0">
                <a:latin typeface="Times New Roman" pitchFamily="18" charset="0"/>
                <a:ea typeface="宋体" pitchFamily="2" charset="-122"/>
              </a:rPr>
              <a:t>2</a:t>
            </a:r>
            <a:r>
              <a:rPr lang="zh-CN" altLang="en-US" b="1" dirty="0" smtClean="0">
                <a:latin typeface="Times New Roman" pitchFamily="18" charset="0"/>
                <a:ea typeface="宋体" pitchFamily="2" charset="-122"/>
              </a:rPr>
              <a:t>、</a:t>
            </a:r>
            <a:r>
              <a:rPr lang="en-US" altLang="zh-CN" b="1" dirty="0" smtClean="0">
                <a:latin typeface="Times New Roman" pitchFamily="18" charset="0"/>
                <a:ea typeface="宋体" pitchFamily="2" charset="-122"/>
              </a:rPr>
              <a:t>HPV</a:t>
            </a:r>
            <a:r>
              <a:rPr lang="zh-CN" altLang="en-US" b="1" dirty="0" smtClean="0">
                <a:latin typeface="Times New Roman" pitchFamily="18" charset="0"/>
                <a:ea typeface="宋体" pitchFamily="2" charset="-122"/>
              </a:rPr>
              <a:t>高危型的</a:t>
            </a:r>
            <a:r>
              <a:rPr lang="zh-CN" altLang="en-US" b="1" dirty="0" smtClean="0">
                <a:solidFill>
                  <a:srgbClr val="FF0000"/>
                </a:solidFill>
                <a:latin typeface="Times New Roman" pitchFamily="18" charset="0"/>
                <a:ea typeface="宋体" pitchFamily="2" charset="-122"/>
              </a:rPr>
              <a:t>持续感染</a:t>
            </a:r>
            <a:r>
              <a:rPr lang="zh-CN" altLang="en-US" b="1" dirty="0" smtClean="0">
                <a:latin typeface="Times New Roman" pitchFamily="18" charset="0"/>
                <a:ea typeface="宋体" pitchFamily="2" charset="-122"/>
              </a:rPr>
              <a:t>是宫颈癌发生的必要条件。</a:t>
            </a:r>
            <a:endParaRPr lang="en-US" altLang="zh-CN" b="1" dirty="0">
              <a:latin typeface="Times New Roman" pitchFamily="18" charset="0"/>
              <a:ea typeface="宋体" pitchFamily="2" charset="-122"/>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AutoShape 3"/>
          <p:cNvSpPr>
            <a:spLocks noChangeArrowheads="1"/>
          </p:cNvSpPr>
          <p:nvPr/>
        </p:nvSpPr>
        <p:spPr bwMode="auto">
          <a:xfrm>
            <a:off x="1906984" y="1135509"/>
            <a:ext cx="6324600" cy="1323975"/>
          </a:xfrm>
          <a:prstGeom prst="roundRect">
            <a:avLst>
              <a:gd name="adj" fmla="val 10889"/>
            </a:avLst>
          </a:prstGeom>
          <a:gradFill rotWithShape="1">
            <a:gsLst>
              <a:gs pos="0">
                <a:srgbClr val="EEEEEE"/>
              </a:gs>
              <a:gs pos="100000">
                <a:srgbClr val="DDDDDD"/>
              </a:gs>
            </a:gsLst>
            <a:lin ang="2700000" scaled="1"/>
          </a:gradFill>
          <a:ln w="38100">
            <a:solidFill>
              <a:srgbClr val="FFFFFF"/>
            </a:solidFill>
            <a:round/>
            <a:headEnd/>
            <a:tailEnd/>
          </a:ln>
          <a:effectLst>
            <a:outerShdw dist="135001" dir="2928847" algn="ctr" rotWithShape="0">
              <a:srgbClr val="000000">
                <a:alpha val="50000"/>
              </a:srgbClr>
            </a:outerShdw>
          </a:effectLst>
        </p:spPr>
        <p:txBody>
          <a:bodyPr wrap="none" anchor="ctr"/>
          <a:lstStyle/>
          <a:p>
            <a:endParaRPr lang="zh-CN" altLang="en-US"/>
          </a:p>
        </p:txBody>
      </p:sp>
      <p:sp>
        <p:nvSpPr>
          <p:cNvPr id="7" name="AutoShape 4"/>
          <p:cNvSpPr>
            <a:spLocks noChangeArrowheads="1"/>
          </p:cNvSpPr>
          <p:nvPr/>
        </p:nvSpPr>
        <p:spPr bwMode="auto">
          <a:xfrm>
            <a:off x="2013347" y="1240284"/>
            <a:ext cx="1219200" cy="1184275"/>
          </a:xfrm>
          <a:prstGeom prst="roundRect">
            <a:avLst>
              <a:gd name="adj" fmla="val 11921"/>
            </a:avLst>
          </a:prstGeom>
          <a:gradFill rotWithShape="1">
            <a:gsLst>
              <a:gs pos="0">
                <a:schemeClr val="accent2"/>
              </a:gs>
              <a:gs pos="100000">
                <a:srgbClr val="24246B"/>
              </a:gs>
            </a:gsLst>
            <a:lin ang="5400000" scaled="1"/>
          </a:gradFill>
          <a:ln w="38100">
            <a:solidFill>
              <a:srgbClr val="FEFEFE"/>
            </a:solidFill>
            <a:round/>
            <a:headEnd/>
            <a:tailEnd/>
          </a:ln>
        </p:spPr>
        <p:txBody>
          <a:bodyPr wrap="none" anchor="ctr"/>
          <a:lstStyle/>
          <a:p>
            <a:endParaRPr lang="zh-CN" altLang="en-US"/>
          </a:p>
        </p:txBody>
      </p:sp>
      <p:sp>
        <p:nvSpPr>
          <p:cNvPr id="8" name="Freeform 5"/>
          <p:cNvSpPr>
            <a:spLocks noChangeArrowheads="1"/>
          </p:cNvSpPr>
          <p:nvPr/>
        </p:nvSpPr>
        <p:spPr bwMode="auto">
          <a:xfrm>
            <a:off x="2089547" y="1676846"/>
            <a:ext cx="608012" cy="59213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090C7"/>
              </a:gs>
              <a:gs pos="50000">
                <a:schemeClr val="accent2">
                  <a:alpha val="0"/>
                </a:schemeClr>
              </a:gs>
              <a:gs pos="100000">
                <a:srgbClr val="9090C7"/>
              </a:gs>
            </a:gsLst>
            <a:lin ang="2700000" scaled="1"/>
          </a:gradFill>
          <a:ln w="0">
            <a:noFill/>
            <a:round/>
            <a:headEnd/>
            <a:tailEnd/>
          </a:ln>
        </p:spPr>
        <p:txBody>
          <a:bodyPr/>
          <a:lstStyle/>
          <a:p>
            <a:endParaRPr lang="zh-CN" altLang="en-US"/>
          </a:p>
        </p:txBody>
      </p:sp>
      <p:sp>
        <p:nvSpPr>
          <p:cNvPr id="9" name="Text Box 6"/>
          <p:cNvSpPr txBox="1">
            <a:spLocks noChangeArrowheads="1"/>
          </p:cNvSpPr>
          <p:nvPr/>
        </p:nvSpPr>
        <p:spPr bwMode="gray">
          <a:xfrm>
            <a:off x="1976834" y="1564134"/>
            <a:ext cx="1265238" cy="523875"/>
          </a:xfrm>
          <a:prstGeom prst="rect">
            <a:avLst/>
          </a:prstGeom>
          <a:noFill/>
          <a:ln w="9525" algn="ctr">
            <a:noFill/>
            <a:miter lim="800000"/>
          </a:ln>
          <a:effectLst/>
        </p:spPr>
        <p:txBody>
          <a:bodyPr wrap="none">
            <a:spAutoFit/>
          </a:bodyPr>
          <a:lstStyle/>
          <a:p>
            <a:pPr algn="ctr" eaLnBrk="0" fontAlgn="auto" hangingPunct="0"/>
            <a:r>
              <a:rPr lang="zh-CN" altLang="en-US" sz="2800" b="1" noProof="1">
                <a:solidFill>
                  <a:srgbClr val="FFFFFF"/>
                </a:solidFill>
                <a:effectLst>
                  <a:outerShdw blurRad="38100" dist="38100" dir="2700000" algn="tl">
                    <a:srgbClr val="C0C0C0"/>
                  </a:outerShdw>
                </a:effectLst>
                <a:latin typeface="+mn-lt"/>
                <a:ea typeface="宋体" panose="02010600030101010101" pitchFamily="2" charset="-122"/>
              </a:rPr>
              <a:t>高危型</a:t>
            </a:r>
            <a:endParaRPr lang="en-US" altLang="zh-CN" sz="2800" b="1" noProof="1">
              <a:solidFill>
                <a:srgbClr val="FFFFFF"/>
              </a:solidFill>
              <a:effectLst>
                <a:outerShdw blurRad="38100" dist="38100" dir="2700000" algn="tl">
                  <a:srgbClr val="C0C0C0"/>
                </a:outerShdw>
              </a:effectLst>
              <a:ea typeface="宋体" panose="02010600030101010101" pitchFamily="2" charset="-122"/>
            </a:endParaRPr>
          </a:p>
        </p:txBody>
      </p:sp>
      <p:sp>
        <p:nvSpPr>
          <p:cNvPr id="10" name="Text Box 7"/>
          <p:cNvSpPr txBox="1">
            <a:spLocks noChangeArrowheads="1"/>
          </p:cNvSpPr>
          <p:nvPr/>
        </p:nvSpPr>
        <p:spPr bwMode="auto">
          <a:xfrm>
            <a:off x="3419872" y="1495871"/>
            <a:ext cx="4648200" cy="708025"/>
          </a:xfrm>
          <a:prstGeom prst="rect">
            <a:avLst/>
          </a:prstGeom>
          <a:noFill/>
          <a:ln w="9525">
            <a:noFill/>
            <a:miter lim="800000"/>
            <a:headEnd/>
            <a:tailEnd/>
          </a:ln>
        </p:spPr>
        <p:txBody>
          <a:bodyPr>
            <a:spAutoFit/>
          </a:bodyPr>
          <a:lstStyle/>
          <a:p>
            <a:pPr eaLnBrk="0" hangingPunct="0"/>
            <a:r>
              <a:rPr lang="en-US" altLang="zh-CN" sz="2000">
                <a:solidFill>
                  <a:srgbClr val="000066"/>
                </a:solidFill>
                <a:latin typeface="Times New Roman" pitchFamily="18" charset="0"/>
                <a:ea typeface="宋体" pitchFamily="2" charset="-122"/>
              </a:rPr>
              <a:t>HPV16</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18</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31</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33</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35</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39</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45</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51</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52</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56</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58</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59</a:t>
            </a:r>
            <a:r>
              <a:rPr lang="zh-CN" altLang="zh-CN"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68</a:t>
            </a:r>
          </a:p>
        </p:txBody>
      </p:sp>
      <p:sp>
        <p:nvSpPr>
          <p:cNvPr id="11" name="AutoShape 8"/>
          <p:cNvSpPr>
            <a:spLocks noChangeArrowheads="1"/>
          </p:cNvSpPr>
          <p:nvPr/>
        </p:nvSpPr>
        <p:spPr bwMode="auto">
          <a:xfrm>
            <a:off x="1906984" y="2919859"/>
            <a:ext cx="6324600" cy="1323975"/>
          </a:xfrm>
          <a:prstGeom prst="roundRect">
            <a:avLst>
              <a:gd name="adj" fmla="val 10889"/>
            </a:avLst>
          </a:prstGeom>
          <a:gradFill rotWithShape="1">
            <a:gsLst>
              <a:gs pos="0">
                <a:srgbClr val="EEEEEE"/>
              </a:gs>
              <a:gs pos="100000">
                <a:srgbClr val="DDDDDD"/>
              </a:gs>
            </a:gsLst>
            <a:lin ang="2700000" scaled="1"/>
          </a:gradFill>
          <a:ln w="38100">
            <a:solidFill>
              <a:srgbClr val="FFFFFF"/>
            </a:solidFill>
            <a:round/>
            <a:headEnd/>
            <a:tailEnd/>
          </a:ln>
          <a:effectLst>
            <a:outerShdw dist="135001" dir="2928847" algn="ctr" rotWithShape="0">
              <a:srgbClr val="000000">
                <a:alpha val="50000"/>
              </a:srgbClr>
            </a:outerShdw>
          </a:effectLst>
        </p:spPr>
        <p:txBody>
          <a:bodyPr wrap="none" anchor="ctr"/>
          <a:lstStyle/>
          <a:p>
            <a:endParaRPr lang="zh-CN" altLang="en-US"/>
          </a:p>
        </p:txBody>
      </p:sp>
      <p:sp>
        <p:nvSpPr>
          <p:cNvPr id="12" name="AutoShape 9"/>
          <p:cNvSpPr>
            <a:spLocks noChangeArrowheads="1"/>
          </p:cNvSpPr>
          <p:nvPr/>
        </p:nvSpPr>
        <p:spPr bwMode="auto">
          <a:xfrm>
            <a:off x="2013347" y="3040509"/>
            <a:ext cx="1219200" cy="1184275"/>
          </a:xfrm>
          <a:prstGeom prst="roundRect">
            <a:avLst>
              <a:gd name="adj" fmla="val 11921"/>
            </a:avLst>
          </a:prstGeom>
          <a:gradFill rotWithShape="1">
            <a:gsLst>
              <a:gs pos="0">
                <a:schemeClr val="accent1"/>
              </a:gs>
              <a:gs pos="100000">
                <a:srgbClr val="909BAA"/>
              </a:gs>
            </a:gsLst>
            <a:lin ang="5400000" scaled="1"/>
          </a:gradFill>
          <a:ln w="38100">
            <a:solidFill>
              <a:srgbClr val="FEFEFE"/>
            </a:solidFill>
            <a:round/>
            <a:headEnd/>
            <a:tailEnd/>
          </a:ln>
        </p:spPr>
        <p:txBody>
          <a:bodyPr wrap="none" anchor="ctr"/>
          <a:lstStyle/>
          <a:p>
            <a:endParaRPr lang="zh-CN" altLang="en-US"/>
          </a:p>
        </p:txBody>
      </p:sp>
      <p:sp>
        <p:nvSpPr>
          <p:cNvPr id="13" name="Text Box 10"/>
          <p:cNvSpPr txBox="1">
            <a:spLocks noChangeArrowheads="1"/>
          </p:cNvSpPr>
          <p:nvPr/>
        </p:nvSpPr>
        <p:spPr bwMode="gray">
          <a:xfrm>
            <a:off x="1976834" y="3364359"/>
            <a:ext cx="1265238" cy="522287"/>
          </a:xfrm>
          <a:prstGeom prst="rect">
            <a:avLst/>
          </a:prstGeom>
          <a:noFill/>
          <a:ln w="9525" algn="ctr">
            <a:noFill/>
            <a:miter lim="800000"/>
          </a:ln>
          <a:effectLst/>
        </p:spPr>
        <p:txBody>
          <a:bodyPr wrap="none">
            <a:spAutoFit/>
          </a:bodyPr>
          <a:lstStyle/>
          <a:p>
            <a:pPr algn="ctr" eaLnBrk="0" fontAlgn="auto" hangingPunct="0"/>
            <a:r>
              <a:rPr lang="zh-CN" altLang="en-US" sz="2800" b="1" noProof="1">
                <a:solidFill>
                  <a:srgbClr val="FFFFFF"/>
                </a:solidFill>
                <a:effectLst>
                  <a:outerShdw blurRad="38100" dist="38100" dir="2700000" algn="tl">
                    <a:srgbClr val="C0C0C0"/>
                  </a:outerShdw>
                </a:effectLst>
                <a:latin typeface="+mn-lt"/>
                <a:ea typeface="宋体" panose="02010600030101010101" pitchFamily="2" charset="-122"/>
              </a:rPr>
              <a:t>中危型</a:t>
            </a:r>
            <a:endParaRPr lang="en-US" altLang="zh-CN" sz="2800" b="1" noProof="1">
              <a:solidFill>
                <a:srgbClr val="FFFFFF"/>
              </a:solidFill>
              <a:effectLst>
                <a:outerShdw blurRad="38100" dist="38100" dir="2700000" algn="tl">
                  <a:srgbClr val="C0C0C0"/>
                </a:outerShdw>
              </a:effectLst>
              <a:ea typeface="宋体" panose="02010600030101010101" pitchFamily="2" charset="-122"/>
            </a:endParaRPr>
          </a:p>
        </p:txBody>
      </p:sp>
      <p:sp>
        <p:nvSpPr>
          <p:cNvPr id="14" name="Text Box 11"/>
          <p:cNvSpPr txBox="1">
            <a:spLocks noChangeArrowheads="1"/>
          </p:cNvSpPr>
          <p:nvPr/>
        </p:nvSpPr>
        <p:spPr bwMode="auto">
          <a:xfrm>
            <a:off x="3419872" y="3284984"/>
            <a:ext cx="4648200" cy="400050"/>
          </a:xfrm>
          <a:prstGeom prst="rect">
            <a:avLst/>
          </a:prstGeom>
          <a:noFill/>
          <a:ln w="9525">
            <a:noFill/>
            <a:miter lim="800000"/>
            <a:headEnd/>
            <a:tailEnd/>
          </a:ln>
        </p:spPr>
        <p:txBody>
          <a:bodyPr>
            <a:spAutoFit/>
          </a:bodyPr>
          <a:lstStyle/>
          <a:p>
            <a:pPr eaLnBrk="0" hangingPunct="0"/>
            <a:r>
              <a:rPr lang="en-US" altLang="zh-CN" sz="2000" dirty="0">
                <a:solidFill>
                  <a:srgbClr val="000066"/>
                </a:solidFill>
                <a:latin typeface="Times New Roman" pitchFamily="18" charset="0"/>
                <a:ea typeface="宋体" pitchFamily="2" charset="-122"/>
              </a:rPr>
              <a:t>HPV26</a:t>
            </a:r>
            <a:r>
              <a:rPr lang="zh-CN" altLang="zh-CN" sz="2000" dirty="0">
                <a:solidFill>
                  <a:srgbClr val="000066"/>
                </a:solidFill>
                <a:latin typeface="Times New Roman" pitchFamily="18" charset="0"/>
                <a:ea typeface="宋体" pitchFamily="2" charset="-122"/>
              </a:rPr>
              <a:t>、</a:t>
            </a:r>
            <a:r>
              <a:rPr lang="en-US" altLang="zh-CN" sz="2000" dirty="0">
                <a:solidFill>
                  <a:srgbClr val="000066"/>
                </a:solidFill>
                <a:latin typeface="Times New Roman" pitchFamily="18" charset="0"/>
                <a:ea typeface="宋体" pitchFamily="2" charset="-122"/>
              </a:rPr>
              <a:t>53</a:t>
            </a:r>
            <a:r>
              <a:rPr lang="zh-CN" altLang="zh-CN" sz="2000" dirty="0">
                <a:solidFill>
                  <a:srgbClr val="000066"/>
                </a:solidFill>
                <a:latin typeface="Times New Roman" pitchFamily="18" charset="0"/>
                <a:ea typeface="宋体" pitchFamily="2" charset="-122"/>
              </a:rPr>
              <a:t>、</a:t>
            </a:r>
            <a:r>
              <a:rPr lang="en-US" altLang="zh-CN" sz="2000" dirty="0">
                <a:solidFill>
                  <a:srgbClr val="000066"/>
                </a:solidFill>
                <a:latin typeface="Times New Roman" pitchFamily="18" charset="0"/>
                <a:ea typeface="宋体" pitchFamily="2" charset="-122"/>
              </a:rPr>
              <a:t>66</a:t>
            </a:r>
            <a:r>
              <a:rPr lang="zh-CN" altLang="zh-CN" sz="2000" dirty="0">
                <a:solidFill>
                  <a:srgbClr val="000066"/>
                </a:solidFill>
                <a:latin typeface="Times New Roman" pitchFamily="18" charset="0"/>
                <a:ea typeface="宋体" pitchFamily="2" charset="-122"/>
              </a:rPr>
              <a:t>、</a:t>
            </a:r>
            <a:r>
              <a:rPr lang="en-US" altLang="zh-CN" sz="2000" dirty="0">
                <a:solidFill>
                  <a:srgbClr val="000066"/>
                </a:solidFill>
                <a:latin typeface="Times New Roman" pitchFamily="18" charset="0"/>
                <a:ea typeface="宋体" pitchFamily="2" charset="-122"/>
              </a:rPr>
              <a:t>73</a:t>
            </a:r>
            <a:r>
              <a:rPr lang="zh-CN" altLang="zh-CN" sz="2000" dirty="0">
                <a:solidFill>
                  <a:srgbClr val="000066"/>
                </a:solidFill>
                <a:latin typeface="Times New Roman" pitchFamily="18" charset="0"/>
                <a:ea typeface="宋体" pitchFamily="2" charset="-122"/>
              </a:rPr>
              <a:t>、</a:t>
            </a:r>
            <a:r>
              <a:rPr lang="en-US" altLang="zh-CN" sz="2000" dirty="0">
                <a:solidFill>
                  <a:srgbClr val="000066"/>
                </a:solidFill>
                <a:latin typeface="Times New Roman" pitchFamily="18" charset="0"/>
                <a:ea typeface="宋体" pitchFamily="2" charset="-122"/>
              </a:rPr>
              <a:t>82</a:t>
            </a:r>
          </a:p>
        </p:txBody>
      </p:sp>
      <p:sp>
        <p:nvSpPr>
          <p:cNvPr id="15" name="AutoShape 12"/>
          <p:cNvSpPr>
            <a:spLocks noChangeArrowheads="1"/>
          </p:cNvSpPr>
          <p:nvPr/>
        </p:nvSpPr>
        <p:spPr bwMode="auto">
          <a:xfrm>
            <a:off x="1906984" y="4577209"/>
            <a:ext cx="6324600" cy="1323975"/>
          </a:xfrm>
          <a:prstGeom prst="roundRect">
            <a:avLst>
              <a:gd name="adj" fmla="val 10889"/>
            </a:avLst>
          </a:prstGeom>
          <a:gradFill rotWithShape="1">
            <a:gsLst>
              <a:gs pos="0">
                <a:srgbClr val="EEEEEE"/>
              </a:gs>
              <a:gs pos="100000">
                <a:srgbClr val="DDDDDD"/>
              </a:gs>
            </a:gsLst>
            <a:lin ang="2700000" scaled="1"/>
          </a:gradFill>
          <a:ln w="38100">
            <a:solidFill>
              <a:srgbClr val="FFFFFF"/>
            </a:solidFill>
            <a:round/>
            <a:headEnd/>
            <a:tailEnd/>
          </a:ln>
          <a:effectLst>
            <a:outerShdw dist="135001" dir="2928847" algn="ctr" rotWithShape="0">
              <a:srgbClr val="000000">
                <a:alpha val="50000"/>
              </a:srgbClr>
            </a:outerShdw>
          </a:effectLst>
        </p:spPr>
        <p:txBody>
          <a:bodyPr wrap="none" anchor="ctr"/>
          <a:lstStyle/>
          <a:p>
            <a:endParaRPr lang="zh-CN" altLang="en-US"/>
          </a:p>
        </p:txBody>
      </p:sp>
      <p:sp>
        <p:nvSpPr>
          <p:cNvPr id="16" name="AutoShape 13"/>
          <p:cNvSpPr>
            <a:spLocks noChangeArrowheads="1"/>
          </p:cNvSpPr>
          <p:nvPr/>
        </p:nvSpPr>
        <p:spPr bwMode="auto">
          <a:xfrm>
            <a:off x="2003822" y="4724846"/>
            <a:ext cx="1219200" cy="1184275"/>
          </a:xfrm>
          <a:prstGeom prst="roundRect">
            <a:avLst>
              <a:gd name="adj" fmla="val 11921"/>
            </a:avLst>
          </a:prstGeom>
          <a:gradFill rotWithShape="1">
            <a:gsLst>
              <a:gs pos="0">
                <a:schemeClr val="hlink"/>
              </a:gs>
              <a:gs pos="100000">
                <a:srgbClr val="006B6B"/>
              </a:gs>
            </a:gsLst>
            <a:lin ang="5400000" scaled="1"/>
          </a:gradFill>
          <a:ln w="38100">
            <a:solidFill>
              <a:srgbClr val="FEFEFE"/>
            </a:solidFill>
            <a:round/>
            <a:headEnd/>
            <a:tailEnd/>
          </a:ln>
        </p:spPr>
        <p:txBody>
          <a:bodyPr wrap="none" anchor="ctr"/>
          <a:lstStyle/>
          <a:p>
            <a:endParaRPr lang="zh-CN" altLang="en-US"/>
          </a:p>
        </p:txBody>
      </p:sp>
      <p:sp>
        <p:nvSpPr>
          <p:cNvPr id="17" name="Text Box 14"/>
          <p:cNvSpPr txBox="1">
            <a:spLocks noChangeArrowheads="1"/>
          </p:cNvSpPr>
          <p:nvPr/>
        </p:nvSpPr>
        <p:spPr bwMode="gray">
          <a:xfrm>
            <a:off x="2008584" y="4972496"/>
            <a:ext cx="1265238" cy="523875"/>
          </a:xfrm>
          <a:prstGeom prst="rect">
            <a:avLst/>
          </a:prstGeom>
          <a:noFill/>
          <a:ln w="9525" algn="ctr">
            <a:noFill/>
            <a:miter lim="800000"/>
          </a:ln>
          <a:effectLst/>
        </p:spPr>
        <p:txBody>
          <a:bodyPr wrap="none">
            <a:spAutoFit/>
          </a:bodyPr>
          <a:lstStyle/>
          <a:p>
            <a:pPr algn="ctr" eaLnBrk="0" fontAlgn="auto" hangingPunct="0"/>
            <a:r>
              <a:rPr lang="zh-CN" altLang="en-US" sz="2800" b="1" noProof="1">
                <a:solidFill>
                  <a:srgbClr val="FFFFFF"/>
                </a:solidFill>
                <a:effectLst>
                  <a:outerShdw blurRad="38100" dist="38100" dir="2700000" algn="tl">
                    <a:srgbClr val="C0C0C0"/>
                  </a:outerShdw>
                </a:effectLst>
                <a:latin typeface="+mn-lt"/>
                <a:ea typeface="宋体" panose="02010600030101010101" pitchFamily="2" charset="-122"/>
              </a:rPr>
              <a:t>低危型</a:t>
            </a:r>
            <a:endParaRPr lang="en-US" altLang="zh-CN" sz="2800" b="1" noProof="1">
              <a:solidFill>
                <a:srgbClr val="FFFFFF"/>
              </a:solidFill>
              <a:effectLst>
                <a:outerShdw blurRad="38100" dist="38100" dir="2700000" algn="tl">
                  <a:srgbClr val="C0C0C0"/>
                </a:outerShdw>
              </a:effectLst>
              <a:ea typeface="宋体" panose="02010600030101010101" pitchFamily="2" charset="-122"/>
            </a:endParaRPr>
          </a:p>
        </p:txBody>
      </p:sp>
      <p:sp>
        <p:nvSpPr>
          <p:cNvPr id="18" name="Text Box 15"/>
          <p:cNvSpPr txBox="1">
            <a:spLocks noChangeArrowheads="1"/>
          </p:cNvSpPr>
          <p:nvPr/>
        </p:nvSpPr>
        <p:spPr bwMode="auto">
          <a:xfrm>
            <a:off x="3451622" y="4996309"/>
            <a:ext cx="4648200" cy="400050"/>
          </a:xfrm>
          <a:prstGeom prst="rect">
            <a:avLst/>
          </a:prstGeom>
          <a:noFill/>
          <a:ln w="9525">
            <a:noFill/>
            <a:miter lim="800000"/>
            <a:headEnd/>
            <a:tailEnd/>
          </a:ln>
        </p:spPr>
        <p:txBody>
          <a:bodyPr>
            <a:spAutoFit/>
          </a:bodyPr>
          <a:lstStyle/>
          <a:p>
            <a:pPr eaLnBrk="0" hangingPunct="0"/>
            <a:r>
              <a:rPr lang="en-US" altLang="zh-CN" sz="2000">
                <a:solidFill>
                  <a:srgbClr val="000066"/>
                </a:solidFill>
                <a:latin typeface="Times New Roman" pitchFamily="18" charset="0"/>
                <a:ea typeface="宋体" pitchFamily="2" charset="-122"/>
              </a:rPr>
              <a:t>HPV6</a:t>
            </a:r>
            <a:r>
              <a:rPr lang="zh-CN" altLang="en-US"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11</a:t>
            </a:r>
            <a:r>
              <a:rPr lang="zh-CN" altLang="en-US"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42</a:t>
            </a:r>
            <a:r>
              <a:rPr lang="zh-CN" altLang="en-US"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43</a:t>
            </a:r>
            <a:r>
              <a:rPr lang="zh-CN" altLang="en-US"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44</a:t>
            </a:r>
            <a:r>
              <a:rPr lang="zh-CN" altLang="en-US"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83</a:t>
            </a:r>
            <a:r>
              <a:rPr lang="zh-CN" altLang="en-US" sz="2000">
                <a:solidFill>
                  <a:srgbClr val="000066"/>
                </a:solidFill>
                <a:latin typeface="Times New Roman" pitchFamily="18" charset="0"/>
                <a:ea typeface="宋体" pitchFamily="2" charset="-122"/>
              </a:rPr>
              <a:t>、</a:t>
            </a:r>
            <a:r>
              <a:rPr lang="en-US" altLang="zh-CN" sz="2000">
                <a:solidFill>
                  <a:srgbClr val="000066"/>
                </a:solidFill>
                <a:latin typeface="Times New Roman" pitchFamily="18" charset="0"/>
                <a:ea typeface="宋体" pitchFamily="2" charset="-122"/>
              </a:rPr>
              <a:t>CP8304</a:t>
            </a:r>
          </a:p>
        </p:txBody>
      </p:sp>
      <p:sp>
        <p:nvSpPr>
          <p:cNvPr id="19" name="Freeform 16"/>
          <p:cNvSpPr>
            <a:spLocks noChangeArrowheads="1"/>
          </p:cNvSpPr>
          <p:nvPr/>
        </p:nvSpPr>
        <p:spPr bwMode="auto">
          <a:xfrm>
            <a:off x="2089547" y="3284984"/>
            <a:ext cx="608012" cy="5921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E5EDF8"/>
              </a:gs>
              <a:gs pos="50000">
                <a:schemeClr val="accent1">
                  <a:alpha val="0"/>
                </a:schemeClr>
              </a:gs>
              <a:gs pos="100000">
                <a:srgbClr val="E5EDF8"/>
              </a:gs>
            </a:gsLst>
            <a:lin ang="2700000" scaled="1"/>
          </a:gradFill>
          <a:ln w="0">
            <a:noFill/>
            <a:round/>
            <a:headEnd/>
            <a:tailEnd/>
          </a:ln>
        </p:spPr>
        <p:txBody>
          <a:bodyPr/>
          <a:lstStyle/>
          <a:p>
            <a:endParaRPr lang="zh-CN" altLang="en-US"/>
          </a:p>
        </p:txBody>
      </p:sp>
      <p:sp>
        <p:nvSpPr>
          <p:cNvPr id="20" name="Freeform 17"/>
          <p:cNvSpPr>
            <a:spLocks noChangeArrowheads="1"/>
          </p:cNvSpPr>
          <p:nvPr/>
        </p:nvSpPr>
        <p:spPr bwMode="auto">
          <a:xfrm>
            <a:off x="2121297" y="4732784"/>
            <a:ext cx="608012" cy="59213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74C7C7"/>
              </a:gs>
              <a:gs pos="50000">
                <a:schemeClr val="hlink">
                  <a:alpha val="0"/>
                </a:schemeClr>
              </a:gs>
              <a:gs pos="100000">
                <a:srgbClr val="74C7C7"/>
              </a:gs>
            </a:gsLst>
            <a:lin ang="2700000" scaled="1"/>
          </a:gradFill>
          <a:ln w="0">
            <a:noFill/>
            <a:round/>
            <a:headEnd/>
            <a:tailEnd/>
          </a:ln>
        </p:spPr>
        <p:txBody>
          <a:bodyPr/>
          <a:lstStyle/>
          <a:p>
            <a:endParaRPr lang="zh-CN" altLang="en-US"/>
          </a:p>
        </p:txBody>
      </p:sp>
      <p:sp>
        <p:nvSpPr>
          <p:cNvPr id="21" name="TextBox 20"/>
          <p:cNvSpPr txBox="1"/>
          <p:nvPr/>
        </p:nvSpPr>
        <p:spPr>
          <a:xfrm>
            <a:off x="395536" y="2276872"/>
            <a:ext cx="738664" cy="3024336"/>
          </a:xfrm>
          <a:prstGeom prst="rect">
            <a:avLst/>
          </a:prstGeom>
          <a:noFill/>
        </p:spPr>
        <p:txBody>
          <a:bodyPr vert="eaVert" wrap="square" rtlCol="0">
            <a:spAutoFit/>
          </a:bodyPr>
          <a:lstStyle/>
          <a:p>
            <a:r>
              <a:rPr lang="en-US" altLang="zh-CN" sz="3600" dirty="0" smtClean="0"/>
              <a:t>HPV</a:t>
            </a:r>
            <a:r>
              <a:rPr lang="zh-CN" altLang="en-US" sz="3600" dirty="0" smtClean="0"/>
              <a:t>致病种类</a:t>
            </a:r>
            <a:endParaRPr lang="zh-CN" altLang="en-US" sz="3600"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8" name="AutoShape 12"/>
          <p:cNvSpPr>
            <a:spLocks noChangeArrowheads="1"/>
          </p:cNvSpPr>
          <p:nvPr/>
        </p:nvSpPr>
        <p:spPr bwMode="auto">
          <a:xfrm>
            <a:off x="1093788" y="1828800"/>
            <a:ext cx="5992812" cy="1066800"/>
          </a:xfrm>
          <a:prstGeom prst="roundRect">
            <a:avLst>
              <a:gd name="adj" fmla="val 12699"/>
            </a:avLst>
          </a:prstGeom>
          <a:solidFill>
            <a:srgbClr val="00B050"/>
          </a:solidFill>
          <a:ln w="9525">
            <a:noFill/>
            <a:round/>
            <a:headEnd/>
            <a:tailEnd/>
          </a:ln>
        </p:spPr>
        <p:txBody>
          <a:bodyPr wrap="none" anchor="ctr"/>
          <a:lstStyle/>
          <a:p>
            <a:endParaRPr lang="zh-CN" altLang="en-US">
              <a:ea typeface="宋体" pitchFamily="2" charset="-122"/>
            </a:endParaRPr>
          </a:p>
        </p:txBody>
      </p:sp>
      <p:sp>
        <p:nvSpPr>
          <p:cNvPr id="9" name="AutoShape 13"/>
          <p:cNvSpPr>
            <a:spLocks noChangeArrowheads="1"/>
          </p:cNvSpPr>
          <p:nvPr/>
        </p:nvSpPr>
        <p:spPr bwMode="auto">
          <a:xfrm>
            <a:off x="1139825" y="2190750"/>
            <a:ext cx="5870575" cy="628650"/>
          </a:xfrm>
          <a:prstGeom prst="roundRect">
            <a:avLst>
              <a:gd name="adj" fmla="val 16667"/>
            </a:avLst>
          </a:prstGeom>
          <a:solidFill>
            <a:srgbClr val="FFFFFF"/>
          </a:solidFill>
          <a:ln w="9525">
            <a:noFill/>
            <a:round/>
            <a:headEnd/>
            <a:tailEnd/>
          </a:ln>
          <a:effectLst>
            <a:prstShdw prst="shdw17" dist="17961" dir="13500000">
              <a:srgbClr val="999999"/>
            </a:prstShdw>
          </a:effectLst>
        </p:spPr>
        <p:txBody>
          <a:bodyPr wrap="none" anchor="ctr"/>
          <a:lstStyle/>
          <a:p>
            <a:endParaRPr lang="zh-CN" altLang="en-US">
              <a:ea typeface="宋体" pitchFamily="2" charset="-122"/>
            </a:endParaRPr>
          </a:p>
        </p:txBody>
      </p:sp>
      <p:sp>
        <p:nvSpPr>
          <p:cNvPr id="10" name="Text Box 18"/>
          <p:cNvSpPr txBox="1">
            <a:spLocks noChangeArrowheads="1"/>
          </p:cNvSpPr>
          <p:nvPr/>
        </p:nvSpPr>
        <p:spPr bwMode="white">
          <a:xfrm>
            <a:off x="1295400" y="1849432"/>
            <a:ext cx="5638800" cy="400050"/>
          </a:xfrm>
          <a:prstGeom prst="rect">
            <a:avLst/>
          </a:prstGeom>
          <a:noFill/>
          <a:ln w="9525" algn="ctr">
            <a:noFill/>
            <a:miter lim="800000"/>
          </a:ln>
        </p:spPr>
        <p:txBody>
          <a:bodyPr>
            <a:spAutoFit/>
            <a:scene3d>
              <a:camera prst="orthographicFront"/>
              <a:lightRig rig="soft" dir="t">
                <a:rot lat="0" lon="0" rev="15600000"/>
              </a:lightRig>
            </a:scene3d>
            <a:sp3d extrusionH="57150" prstMaterial="softEdge">
              <a:bevelT w="25400" h="38100"/>
            </a:sp3d>
          </a:bodyPr>
          <a:lstStyle/>
          <a:p>
            <a:pPr algn="ctr" fontAlgn="auto">
              <a:spcBef>
                <a:spcPct val="50000"/>
              </a:spcBef>
            </a:pPr>
            <a:r>
              <a:rPr lang="zh-CN" altLang="en-US" sz="2000" noProof="1">
                <a:latin typeface="+mn-lt"/>
                <a:ea typeface="宋体" panose="02010600030101010101" pitchFamily="2" charset="-122"/>
              </a:rPr>
              <a:t>短暂性的</a:t>
            </a:r>
            <a:r>
              <a:rPr lang="en-US" altLang="en-US" sz="2000" noProof="1">
                <a:latin typeface="+mn-lt"/>
                <a:ea typeface="宋体" panose="02010600030101010101" pitchFamily="2" charset="-122"/>
              </a:rPr>
              <a:t>HPV</a:t>
            </a:r>
            <a:r>
              <a:rPr lang="zh-CN" altLang="en-US" sz="2000" noProof="1">
                <a:latin typeface="+mn-lt"/>
                <a:ea typeface="宋体" panose="02010600030101010101" pitchFamily="2" charset="-122"/>
              </a:rPr>
              <a:t>感染</a:t>
            </a:r>
            <a:endParaRPr lang="zh-CN" altLang="en-US" sz="2000" b="1" noProof="1">
              <a:ea typeface="宋体" panose="02010600030101010101" pitchFamily="2" charset="-122"/>
              <a:cs typeface="Arial" panose="020B0604020202020204" pitchFamily="34" charset="0"/>
            </a:endParaRPr>
          </a:p>
        </p:txBody>
      </p:sp>
      <p:sp>
        <p:nvSpPr>
          <p:cNvPr id="11" name="Text Box 9"/>
          <p:cNvSpPr txBox="1">
            <a:spLocks noChangeArrowheads="1"/>
          </p:cNvSpPr>
          <p:nvPr/>
        </p:nvSpPr>
        <p:spPr bwMode="auto">
          <a:xfrm>
            <a:off x="1174750" y="2255838"/>
            <a:ext cx="5459413" cy="606425"/>
          </a:xfrm>
          <a:prstGeom prst="rect">
            <a:avLst/>
          </a:prstGeom>
          <a:noFill/>
          <a:ln w="9525">
            <a:noFill/>
            <a:miter lim="800000"/>
            <a:headEnd/>
            <a:tailEnd/>
          </a:ln>
        </p:spPr>
        <p:txBody>
          <a:bodyPr>
            <a:spAutoFit/>
          </a:bodyPr>
          <a:lstStyle/>
          <a:p>
            <a:pPr>
              <a:lnSpc>
                <a:spcPts val="2000"/>
              </a:lnSpc>
            </a:pPr>
            <a:r>
              <a:rPr lang="zh-CN" altLang="en-US" sz="1400">
                <a:solidFill>
                  <a:srgbClr val="000066"/>
                </a:solidFill>
                <a:latin typeface="Times New Roman" pitchFamily="18" charset="0"/>
                <a:ea typeface="宋体" pitchFamily="2" charset="-122"/>
              </a:rPr>
              <a:t>大部分妇女都是短暂性的</a:t>
            </a:r>
            <a:r>
              <a:rPr lang="en-US" altLang="zh-CN" sz="1400">
                <a:solidFill>
                  <a:srgbClr val="000066"/>
                </a:solidFill>
                <a:latin typeface="Times New Roman" pitchFamily="18" charset="0"/>
                <a:ea typeface="宋体" pitchFamily="2" charset="-122"/>
              </a:rPr>
              <a:t>HPV</a:t>
            </a:r>
            <a:r>
              <a:rPr lang="zh-CN" altLang="en-US" sz="1400">
                <a:solidFill>
                  <a:srgbClr val="000066"/>
                </a:solidFill>
                <a:latin typeface="Times New Roman" pitchFamily="18" charset="0"/>
                <a:ea typeface="宋体" pitchFamily="2" charset="-122"/>
              </a:rPr>
              <a:t>感染，通常在</a:t>
            </a:r>
            <a:r>
              <a:rPr lang="en-US" altLang="zh-CN" sz="1400">
                <a:solidFill>
                  <a:srgbClr val="000066"/>
                </a:solidFill>
                <a:latin typeface="Times New Roman" pitchFamily="18" charset="0"/>
                <a:ea typeface="宋体" pitchFamily="2" charset="-122"/>
              </a:rPr>
              <a:t>6-12</a:t>
            </a:r>
            <a:r>
              <a:rPr lang="zh-CN" altLang="en-US" sz="1400">
                <a:solidFill>
                  <a:srgbClr val="000066"/>
                </a:solidFill>
                <a:latin typeface="Times New Roman" pitchFamily="18" charset="0"/>
                <a:ea typeface="宋体" pitchFamily="2" charset="-122"/>
              </a:rPr>
              <a:t>个月消失，只有少数妇女会持续感染乃至最终发展成宫颈癌。</a:t>
            </a:r>
            <a:endParaRPr lang="en-US" altLang="zh-CN" sz="1400">
              <a:solidFill>
                <a:srgbClr val="000066"/>
              </a:solidFill>
              <a:latin typeface="Times New Roman" pitchFamily="18" charset="0"/>
              <a:ea typeface="宋体" pitchFamily="2" charset="-122"/>
            </a:endParaRPr>
          </a:p>
        </p:txBody>
      </p:sp>
      <p:sp>
        <p:nvSpPr>
          <p:cNvPr id="12" name="AutoShape 12"/>
          <p:cNvSpPr>
            <a:spLocks noChangeArrowheads="1"/>
          </p:cNvSpPr>
          <p:nvPr/>
        </p:nvSpPr>
        <p:spPr bwMode="auto">
          <a:xfrm>
            <a:off x="1093788" y="3200400"/>
            <a:ext cx="5992812" cy="1066800"/>
          </a:xfrm>
          <a:prstGeom prst="roundRect">
            <a:avLst>
              <a:gd name="adj" fmla="val 12699"/>
            </a:avLst>
          </a:prstGeom>
          <a:solidFill>
            <a:srgbClr val="00B050"/>
          </a:solidFill>
          <a:ln w="9525">
            <a:noFill/>
            <a:round/>
            <a:headEnd/>
            <a:tailEnd/>
          </a:ln>
        </p:spPr>
        <p:txBody>
          <a:bodyPr wrap="none" anchor="ctr"/>
          <a:lstStyle/>
          <a:p>
            <a:endParaRPr lang="zh-CN" altLang="en-US">
              <a:ea typeface="宋体" pitchFamily="2" charset="-122"/>
            </a:endParaRPr>
          </a:p>
        </p:txBody>
      </p:sp>
      <p:sp>
        <p:nvSpPr>
          <p:cNvPr id="13" name="AutoShape 13"/>
          <p:cNvSpPr>
            <a:spLocks noChangeArrowheads="1"/>
          </p:cNvSpPr>
          <p:nvPr/>
        </p:nvSpPr>
        <p:spPr bwMode="auto">
          <a:xfrm>
            <a:off x="1139825" y="3562350"/>
            <a:ext cx="5870575" cy="628650"/>
          </a:xfrm>
          <a:prstGeom prst="roundRect">
            <a:avLst>
              <a:gd name="adj" fmla="val 16667"/>
            </a:avLst>
          </a:prstGeom>
          <a:solidFill>
            <a:srgbClr val="FFFFFF"/>
          </a:solidFill>
          <a:ln w="9525">
            <a:noFill/>
            <a:round/>
            <a:headEnd/>
            <a:tailEnd/>
          </a:ln>
          <a:effectLst>
            <a:prstShdw prst="shdw17" dist="17961" dir="13500000">
              <a:srgbClr val="999999"/>
            </a:prstShdw>
          </a:effectLst>
        </p:spPr>
        <p:txBody>
          <a:bodyPr wrap="none" anchor="ctr"/>
          <a:lstStyle/>
          <a:p>
            <a:endParaRPr lang="zh-CN" altLang="en-US">
              <a:ea typeface="宋体" pitchFamily="2" charset="-122"/>
            </a:endParaRPr>
          </a:p>
        </p:txBody>
      </p:sp>
      <p:sp>
        <p:nvSpPr>
          <p:cNvPr id="14" name="Text Box 18"/>
          <p:cNvSpPr txBox="1">
            <a:spLocks noChangeArrowheads="1"/>
          </p:cNvSpPr>
          <p:nvPr/>
        </p:nvSpPr>
        <p:spPr bwMode="white">
          <a:xfrm>
            <a:off x="1295400" y="3221032"/>
            <a:ext cx="5638800" cy="400050"/>
          </a:xfrm>
          <a:prstGeom prst="rect">
            <a:avLst/>
          </a:prstGeom>
          <a:noFill/>
          <a:ln w="9525" algn="ctr">
            <a:noFill/>
            <a:miter lim="800000"/>
          </a:ln>
        </p:spPr>
        <p:txBody>
          <a:bodyPr>
            <a:spAutoFit/>
            <a:scene3d>
              <a:camera prst="orthographicFront"/>
              <a:lightRig rig="soft" dir="t">
                <a:rot lat="0" lon="0" rev="15600000"/>
              </a:lightRig>
            </a:scene3d>
            <a:sp3d extrusionH="57150" prstMaterial="softEdge">
              <a:bevelT w="25400" h="38100"/>
            </a:sp3d>
          </a:bodyPr>
          <a:lstStyle/>
          <a:p>
            <a:pPr algn="ctr" fontAlgn="auto">
              <a:spcBef>
                <a:spcPct val="50000"/>
              </a:spcBef>
            </a:pPr>
            <a:r>
              <a:rPr lang="zh-CN" altLang="en-US" sz="2000" noProof="1">
                <a:latin typeface="+mn-lt"/>
                <a:ea typeface="宋体" panose="02010600030101010101" pitchFamily="2" charset="-122"/>
              </a:rPr>
              <a:t>同一高危型</a:t>
            </a:r>
            <a:r>
              <a:rPr lang="en-US" altLang="en-US" sz="2000" noProof="1">
                <a:latin typeface="+mn-lt"/>
                <a:ea typeface="宋体" panose="02010600030101010101" pitchFamily="2" charset="-122"/>
              </a:rPr>
              <a:t>HPV</a:t>
            </a:r>
            <a:r>
              <a:rPr lang="zh-CN" altLang="en-US" sz="2000" noProof="1">
                <a:latin typeface="+mn-lt"/>
                <a:ea typeface="宋体" panose="02010600030101010101" pitchFamily="2" charset="-122"/>
              </a:rPr>
              <a:t>持续感染</a:t>
            </a:r>
            <a:endParaRPr lang="zh-CN" altLang="en-US" sz="2000" b="1" noProof="1">
              <a:ea typeface="宋体" panose="02010600030101010101" pitchFamily="2" charset="-122"/>
              <a:cs typeface="Arial" panose="020B0604020202020204" pitchFamily="34" charset="0"/>
            </a:endParaRPr>
          </a:p>
        </p:txBody>
      </p:sp>
      <p:sp>
        <p:nvSpPr>
          <p:cNvPr id="15" name="Text Box 9"/>
          <p:cNvSpPr txBox="1">
            <a:spLocks noChangeArrowheads="1"/>
          </p:cNvSpPr>
          <p:nvPr/>
        </p:nvSpPr>
        <p:spPr bwMode="auto">
          <a:xfrm>
            <a:off x="1174750" y="3627438"/>
            <a:ext cx="5459413" cy="600075"/>
          </a:xfrm>
          <a:prstGeom prst="rect">
            <a:avLst/>
          </a:prstGeom>
          <a:noFill/>
          <a:ln w="9525">
            <a:noFill/>
            <a:miter lim="800000"/>
            <a:headEnd/>
            <a:tailEnd/>
          </a:ln>
        </p:spPr>
        <p:txBody>
          <a:bodyPr>
            <a:spAutoFit/>
          </a:bodyPr>
          <a:lstStyle/>
          <a:p>
            <a:pPr>
              <a:lnSpc>
                <a:spcPts val="2000"/>
              </a:lnSpc>
            </a:pPr>
            <a:r>
              <a:rPr lang="zh-CN" altLang="en-US" sz="1400">
                <a:solidFill>
                  <a:srgbClr val="000066"/>
                </a:solidFill>
                <a:latin typeface="Times New Roman" pitchFamily="18" charset="0"/>
                <a:ea typeface="宋体" pitchFamily="2" charset="-122"/>
              </a:rPr>
              <a:t>同一高危型</a:t>
            </a:r>
            <a:r>
              <a:rPr lang="en-US" altLang="zh-CN" sz="1400">
                <a:solidFill>
                  <a:srgbClr val="000066"/>
                </a:solidFill>
                <a:latin typeface="Times New Roman" pitchFamily="18" charset="0"/>
                <a:ea typeface="宋体" pitchFamily="2" charset="-122"/>
              </a:rPr>
              <a:t>HPV</a:t>
            </a:r>
            <a:r>
              <a:rPr lang="zh-CN" altLang="en-US" sz="1400">
                <a:solidFill>
                  <a:srgbClr val="000066"/>
                </a:solidFill>
                <a:latin typeface="Times New Roman" pitchFamily="18" charset="0"/>
                <a:ea typeface="宋体" pitchFamily="2" charset="-122"/>
              </a:rPr>
              <a:t>持续感染是激发宫颈上皮恶性转化的最重要危险因素。</a:t>
            </a:r>
            <a:endParaRPr lang="en-US" altLang="zh-CN" sz="1400">
              <a:solidFill>
                <a:srgbClr val="000066"/>
              </a:solidFill>
              <a:latin typeface="Times New Roman" pitchFamily="18" charset="0"/>
              <a:ea typeface="宋体" pitchFamily="2" charset="-122"/>
            </a:endParaRPr>
          </a:p>
        </p:txBody>
      </p:sp>
      <p:sp>
        <p:nvSpPr>
          <p:cNvPr id="16" name="AutoShape 119"/>
          <p:cNvSpPr>
            <a:spLocks noChangeArrowheads="1"/>
          </p:cNvSpPr>
          <p:nvPr/>
        </p:nvSpPr>
        <p:spPr bwMode="auto">
          <a:xfrm>
            <a:off x="1066800" y="4591050"/>
            <a:ext cx="493713"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Calibri" pitchFamily="34" charset="0"/>
                <a:ea typeface="宋体" pitchFamily="2" charset="-122"/>
              </a:rPr>
              <a:t>正常</a:t>
            </a:r>
            <a:endParaRPr lang="zh-CN" altLang="en-US" sz="200" b="1">
              <a:solidFill>
                <a:srgbClr val="FFFFFF"/>
              </a:solidFill>
              <a:latin typeface="Times New Roman" pitchFamily="18" charset="0"/>
              <a:ea typeface="宋体" pitchFamily="2" charset="-122"/>
            </a:endParaRPr>
          </a:p>
          <a:p>
            <a:pPr algn="just"/>
            <a:r>
              <a:rPr lang="zh-CN" altLang="en-US" sz="1000" b="1">
                <a:solidFill>
                  <a:srgbClr val="FFFFFF"/>
                </a:solidFill>
                <a:latin typeface="Calibri" pitchFamily="34" charset="0"/>
                <a:ea typeface="宋体" pitchFamily="2" charset="-122"/>
              </a:rPr>
              <a:t>宫颈</a:t>
            </a:r>
            <a:endParaRPr lang="zh-CN" altLang="en-US">
              <a:ea typeface="宋体" pitchFamily="2" charset="-122"/>
            </a:endParaRPr>
          </a:p>
        </p:txBody>
      </p:sp>
      <p:cxnSp>
        <p:nvCxnSpPr>
          <p:cNvPr id="17" name="AutoShape 120"/>
          <p:cNvCxnSpPr>
            <a:cxnSpLocks noChangeShapeType="1"/>
          </p:cNvCxnSpPr>
          <p:nvPr/>
        </p:nvCxnSpPr>
        <p:spPr bwMode="auto">
          <a:xfrm>
            <a:off x="1541463" y="4756150"/>
            <a:ext cx="396875" cy="0"/>
          </a:xfrm>
          <a:prstGeom prst="straightConnector1">
            <a:avLst/>
          </a:prstGeom>
          <a:noFill/>
          <a:ln w="9525">
            <a:solidFill>
              <a:srgbClr val="000000"/>
            </a:solidFill>
            <a:round/>
            <a:headEnd/>
            <a:tailEnd type="triangle" w="med" len="med"/>
          </a:ln>
        </p:spPr>
      </p:cxnSp>
      <p:cxnSp>
        <p:nvCxnSpPr>
          <p:cNvPr id="18" name="AutoShape 121"/>
          <p:cNvCxnSpPr>
            <a:cxnSpLocks noChangeShapeType="1"/>
          </p:cNvCxnSpPr>
          <p:nvPr/>
        </p:nvCxnSpPr>
        <p:spPr bwMode="auto">
          <a:xfrm flipH="1">
            <a:off x="1560513" y="4903788"/>
            <a:ext cx="404812" cy="7937"/>
          </a:xfrm>
          <a:prstGeom prst="straightConnector1">
            <a:avLst/>
          </a:prstGeom>
          <a:noFill/>
          <a:ln w="9525">
            <a:solidFill>
              <a:srgbClr val="000000"/>
            </a:solidFill>
            <a:round/>
            <a:headEnd/>
            <a:tailEnd type="triangle" w="med" len="med"/>
          </a:ln>
        </p:spPr>
      </p:cxnSp>
      <p:sp>
        <p:nvSpPr>
          <p:cNvPr id="19" name="AutoShape 122"/>
          <p:cNvSpPr>
            <a:spLocks noChangeArrowheads="1"/>
          </p:cNvSpPr>
          <p:nvPr/>
        </p:nvSpPr>
        <p:spPr bwMode="auto">
          <a:xfrm>
            <a:off x="1938338" y="4591050"/>
            <a:ext cx="530225"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宋体" pitchFamily="2" charset="-122"/>
                <a:ea typeface="宋体" pitchFamily="2" charset="-122"/>
              </a:rPr>
              <a:t>感染</a:t>
            </a:r>
            <a:endParaRPr lang="zh-CN" altLang="en-US" sz="100" b="1">
              <a:solidFill>
                <a:srgbClr val="FFFFFF"/>
              </a:solidFill>
              <a:latin typeface="宋体" pitchFamily="2" charset="-122"/>
              <a:ea typeface="宋体" pitchFamily="2" charset="-122"/>
            </a:endParaRPr>
          </a:p>
          <a:p>
            <a:pPr algn="just"/>
            <a:r>
              <a:rPr lang="en-US" altLang="zh-CN" sz="1000" b="1">
                <a:solidFill>
                  <a:srgbClr val="FFFFFF"/>
                </a:solidFill>
                <a:latin typeface="宋体" pitchFamily="2" charset="-122"/>
                <a:ea typeface="宋体" pitchFamily="2" charset="-122"/>
              </a:rPr>
              <a:t>HPV</a:t>
            </a:r>
            <a:endParaRPr lang="zh-CN" altLang="zh-CN">
              <a:ea typeface="宋体" pitchFamily="2" charset="-122"/>
            </a:endParaRPr>
          </a:p>
        </p:txBody>
      </p:sp>
      <p:sp>
        <p:nvSpPr>
          <p:cNvPr id="20" name="AutoShape 123"/>
          <p:cNvSpPr>
            <a:spLocks noChangeArrowheads="1"/>
          </p:cNvSpPr>
          <p:nvPr/>
        </p:nvSpPr>
        <p:spPr bwMode="auto">
          <a:xfrm>
            <a:off x="6769100" y="4953000"/>
            <a:ext cx="933450"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Calibri" pitchFamily="34" charset="0"/>
                <a:ea typeface="宋体" pitchFamily="2" charset="-122"/>
              </a:rPr>
              <a:t>子宫颈浸润癌</a:t>
            </a:r>
            <a:endParaRPr lang="zh-CN" altLang="en-US">
              <a:ea typeface="宋体" pitchFamily="2" charset="-122"/>
            </a:endParaRPr>
          </a:p>
        </p:txBody>
      </p:sp>
      <p:sp>
        <p:nvSpPr>
          <p:cNvPr id="21" name="AutoShape 124"/>
          <p:cNvSpPr>
            <a:spLocks noChangeArrowheads="1"/>
          </p:cNvSpPr>
          <p:nvPr/>
        </p:nvSpPr>
        <p:spPr bwMode="auto">
          <a:xfrm>
            <a:off x="6769100" y="4364038"/>
            <a:ext cx="933450"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Calibri" pitchFamily="34" charset="0"/>
                <a:ea typeface="宋体" pitchFamily="2" charset="-122"/>
              </a:rPr>
              <a:t>子宫颈原位癌（</a:t>
            </a:r>
            <a:r>
              <a:rPr lang="en-US" altLang="zh-CN" sz="1000" b="1">
                <a:solidFill>
                  <a:srgbClr val="FFFFFF"/>
                </a:solidFill>
                <a:latin typeface="Calibri" pitchFamily="34" charset="0"/>
                <a:ea typeface="宋体" pitchFamily="2" charset="-122"/>
              </a:rPr>
              <a:t>CCIS</a:t>
            </a:r>
            <a:r>
              <a:rPr lang="zh-CN" altLang="en-US" sz="1000" b="1">
                <a:solidFill>
                  <a:srgbClr val="FFFFFF"/>
                </a:solidFill>
                <a:latin typeface="Calibri" pitchFamily="34" charset="0"/>
                <a:ea typeface="宋体" pitchFamily="2" charset="-122"/>
              </a:rPr>
              <a:t>）</a:t>
            </a:r>
            <a:endParaRPr lang="zh-CN" altLang="en-US">
              <a:ea typeface="宋体" pitchFamily="2" charset="-122"/>
            </a:endParaRPr>
          </a:p>
        </p:txBody>
      </p:sp>
      <p:sp>
        <p:nvSpPr>
          <p:cNvPr id="22" name="AutoShape 125"/>
          <p:cNvSpPr>
            <a:spLocks noChangeArrowheads="1"/>
          </p:cNvSpPr>
          <p:nvPr/>
        </p:nvSpPr>
        <p:spPr bwMode="auto">
          <a:xfrm>
            <a:off x="2706688" y="4591050"/>
            <a:ext cx="1162050"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宋体" pitchFamily="2" charset="-122"/>
                <a:ea typeface="宋体" pitchFamily="2" charset="-122"/>
              </a:rPr>
              <a:t>宫颈上皮内轻度癌变</a:t>
            </a:r>
            <a:r>
              <a:rPr lang="zh-CN" altLang="en-US" sz="1000" b="1">
                <a:solidFill>
                  <a:srgbClr val="FFFFFF"/>
                </a:solidFill>
                <a:latin typeface="Calibri" pitchFamily="34" charset="0"/>
                <a:ea typeface="宋体" pitchFamily="2" charset="-122"/>
              </a:rPr>
              <a:t>（</a:t>
            </a:r>
            <a:r>
              <a:rPr lang="en-US" altLang="zh-CN" sz="1000" b="1">
                <a:solidFill>
                  <a:srgbClr val="FFFFFF"/>
                </a:solidFill>
                <a:latin typeface="Calibri" pitchFamily="34" charset="0"/>
                <a:ea typeface="宋体" pitchFamily="2" charset="-122"/>
              </a:rPr>
              <a:t>CINⅠ</a:t>
            </a:r>
            <a:r>
              <a:rPr lang="zh-CN" altLang="en-US" sz="1000" b="1">
                <a:solidFill>
                  <a:srgbClr val="FFFFFF"/>
                </a:solidFill>
                <a:latin typeface="Calibri" pitchFamily="34" charset="0"/>
                <a:ea typeface="宋体" pitchFamily="2" charset="-122"/>
              </a:rPr>
              <a:t>）</a:t>
            </a:r>
            <a:endParaRPr lang="zh-CN" altLang="en-US">
              <a:ea typeface="宋体" pitchFamily="2" charset="-122"/>
            </a:endParaRPr>
          </a:p>
        </p:txBody>
      </p:sp>
      <p:cxnSp>
        <p:nvCxnSpPr>
          <p:cNvPr id="23" name="AutoShape 126"/>
          <p:cNvCxnSpPr>
            <a:cxnSpLocks noChangeShapeType="1"/>
          </p:cNvCxnSpPr>
          <p:nvPr/>
        </p:nvCxnSpPr>
        <p:spPr bwMode="auto">
          <a:xfrm>
            <a:off x="2465388" y="4838700"/>
            <a:ext cx="255587" cy="1588"/>
          </a:xfrm>
          <a:prstGeom prst="straightConnector1">
            <a:avLst/>
          </a:prstGeom>
          <a:noFill/>
          <a:ln w="9525">
            <a:solidFill>
              <a:srgbClr val="000000"/>
            </a:solidFill>
            <a:round/>
            <a:headEnd/>
            <a:tailEnd type="triangle" w="med" len="med"/>
          </a:ln>
        </p:spPr>
      </p:cxnSp>
      <p:cxnSp>
        <p:nvCxnSpPr>
          <p:cNvPr id="24" name="AutoShape 127"/>
          <p:cNvCxnSpPr>
            <a:cxnSpLocks noChangeShapeType="1"/>
          </p:cNvCxnSpPr>
          <p:nvPr/>
        </p:nvCxnSpPr>
        <p:spPr bwMode="auto">
          <a:xfrm>
            <a:off x="3863975" y="4838700"/>
            <a:ext cx="257175" cy="0"/>
          </a:xfrm>
          <a:prstGeom prst="straightConnector1">
            <a:avLst/>
          </a:prstGeom>
          <a:noFill/>
          <a:ln w="9525">
            <a:solidFill>
              <a:srgbClr val="000000"/>
            </a:solidFill>
            <a:round/>
            <a:headEnd/>
            <a:tailEnd type="triangle" w="med" len="med"/>
          </a:ln>
        </p:spPr>
      </p:cxnSp>
      <p:sp>
        <p:nvSpPr>
          <p:cNvPr id="25" name="AutoShape 128"/>
          <p:cNvSpPr>
            <a:spLocks noChangeArrowheads="1"/>
          </p:cNvSpPr>
          <p:nvPr/>
        </p:nvSpPr>
        <p:spPr bwMode="auto">
          <a:xfrm>
            <a:off x="5435600" y="4591050"/>
            <a:ext cx="1123950"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宋体" pitchFamily="2" charset="-122"/>
                <a:ea typeface="宋体" pitchFamily="2" charset="-122"/>
              </a:rPr>
              <a:t>宫颈上皮内高度癌变</a:t>
            </a:r>
            <a:r>
              <a:rPr lang="zh-CN" altLang="en-US" sz="1000" b="1">
                <a:solidFill>
                  <a:srgbClr val="FFFFFF"/>
                </a:solidFill>
                <a:latin typeface="Calibri" pitchFamily="34" charset="0"/>
                <a:ea typeface="宋体" pitchFamily="2" charset="-122"/>
              </a:rPr>
              <a:t>（</a:t>
            </a:r>
            <a:r>
              <a:rPr lang="en-US" altLang="zh-CN" sz="1000" b="1">
                <a:solidFill>
                  <a:srgbClr val="FFFFFF"/>
                </a:solidFill>
                <a:latin typeface="Calibri" pitchFamily="34" charset="0"/>
                <a:ea typeface="宋体" pitchFamily="2" charset="-122"/>
              </a:rPr>
              <a:t>CINⅢ</a:t>
            </a:r>
            <a:r>
              <a:rPr lang="zh-CN" altLang="en-US" sz="1000" b="1">
                <a:solidFill>
                  <a:srgbClr val="FFFFFF"/>
                </a:solidFill>
                <a:latin typeface="Calibri" pitchFamily="34" charset="0"/>
                <a:ea typeface="宋体" pitchFamily="2" charset="-122"/>
              </a:rPr>
              <a:t>）</a:t>
            </a:r>
            <a:endParaRPr lang="zh-CN" altLang="en-US">
              <a:ea typeface="宋体" pitchFamily="2" charset="-122"/>
            </a:endParaRPr>
          </a:p>
        </p:txBody>
      </p:sp>
      <p:sp>
        <p:nvSpPr>
          <p:cNvPr id="26" name="AutoShape 129"/>
          <p:cNvSpPr>
            <a:spLocks noChangeArrowheads="1"/>
          </p:cNvSpPr>
          <p:nvPr/>
        </p:nvSpPr>
        <p:spPr bwMode="auto">
          <a:xfrm>
            <a:off x="4121150" y="4591050"/>
            <a:ext cx="1114425" cy="533400"/>
          </a:xfrm>
          <a:prstGeom prst="roundRect">
            <a:avLst>
              <a:gd name="adj" fmla="val 16667"/>
            </a:avLst>
          </a:prstGeom>
          <a:gradFill rotWithShape="0">
            <a:gsLst>
              <a:gs pos="0">
                <a:srgbClr val="4F81BD"/>
              </a:gs>
              <a:gs pos="100000">
                <a:srgbClr val="243F60"/>
              </a:gs>
            </a:gsLst>
            <a:lin ang="2700000" scaled="1"/>
          </a:gradFill>
          <a:ln w="12700">
            <a:solidFill>
              <a:srgbClr val="F2F2F2"/>
            </a:solidFill>
            <a:round/>
            <a:headEnd/>
            <a:tailEnd/>
          </a:ln>
        </p:spPr>
        <p:txBody>
          <a:bodyPr/>
          <a:lstStyle/>
          <a:p>
            <a:pPr algn="just"/>
            <a:r>
              <a:rPr lang="zh-CN" altLang="en-US" sz="1000" b="1">
                <a:solidFill>
                  <a:srgbClr val="FFFFFF"/>
                </a:solidFill>
                <a:latin typeface="宋体" pitchFamily="2" charset="-122"/>
                <a:ea typeface="宋体" pitchFamily="2" charset="-122"/>
              </a:rPr>
              <a:t>宫颈上皮内中度癌变</a:t>
            </a:r>
            <a:r>
              <a:rPr lang="zh-CN" altLang="en-US" sz="1000" b="1">
                <a:solidFill>
                  <a:srgbClr val="FFFFFF"/>
                </a:solidFill>
                <a:latin typeface="Calibri" pitchFamily="34" charset="0"/>
                <a:ea typeface="宋体" pitchFamily="2" charset="-122"/>
              </a:rPr>
              <a:t>（</a:t>
            </a:r>
            <a:r>
              <a:rPr lang="en-US" altLang="zh-CN" sz="1000" b="1">
                <a:solidFill>
                  <a:srgbClr val="FFFFFF"/>
                </a:solidFill>
                <a:latin typeface="Calibri" pitchFamily="34" charset="0"/>
                <a:ea typeface="宋体" pitchFamily="2" charset="-122"/>
              </a:rPr>
              <a:t>CINⅡ</a:t>
            </a:r>
            <a:r>
              <a:rPr lang="zh-CN" altLang="en-US" sz="1000" b="1">
                <a:solidFill>
                  <a:srgbClr val="FFFFFF"/>
                </a:solidFill>
                <a:latin typeface="Calibri" pitchFamily="34" charset="0"/>
                <a:ea typeface="宋体" pitchFamily="2" charset="-122"/>
              </a:rPr>
              <a:t>）</a:t>
            </a:r>
            <a:endParaRPr lang="zh-CN" altLang="en-US">
              <a:ea typeface="宋体" pitchFamily="2" charset="-122"/>
            </a:endParaRPr>
          </a:p>
        </p:txBody>
      </p:sp>
      <p:cxnSp>
        <p:nvCxnSpPr>
          <p:cNvPr id="27" name="AutoShape 130"/>
          <p:cNvCxnSpPr>
            <a:cxnSpLocks noChangeShapeType="1"/>
          </p:cNvCxnSpPr>
          <p:nvPr/>
        </p:nvCxnSpPr>
        <p:spPr bwMode="auto">
          <a:xfrm>
            <a:off x="5235575" y="4838700"/>
            <a:ext cx="200025" cy="0"/>
          </a:xfrm>
          <a:prstGeom prst="straightConnector1">
            <a:avLst/>
          </a:prstGeom>
          <a:noFill/>
          <a:ln w="9525">
            <a:solidFill>
              <a:srgbClr val="000000"/>
            </a:solidFill>
            <a:round/>
            <a:headEnd/>
            <a:tailEnd type="triangle" w="med" len="med"/>
          </a:ln>
        </p:spPr>
      </p:cxnSp>
      <p:cxnSp>
        <p:nvCxnSpPr>
          <p:cNvPr id="28" name="AutoShape 131"/>
          <p:cNvCxnSpPr>
            <a:cxnSpLocks noChangeShapeType="1"/>
          </p:cNvCxnSpPr>
          <p:nvPr/>
        </p:nvCxnSpPr>
        <p:spPr bwMode="auto">
          <a:xfrm flipV="1">
            <a:off x="6559550" y="4641850"/>
            <a:ext cx="209550" cy="114300"/>
          </a:xfrm>
          <a:prstGeom prst="straightConnector1">
            <a:avLst/>
          </a:prstGeom>
          <a:noFill/>
          <a:ln w="9525">
            <a:solidFill>
              <a:srgbClr val="000000"/>
            </a:solidFill>
            <a:round/>
            <a:headEnd/>
            <a:tailEnd type="triangle" w="med" len="med"/>
          </a:ln>
        </p:spPr>
      </p:cxnSp>
      <p:cxnSp>
        <p:nvCxnSpPr>
          <p:cNvPr id="29" name="AutoShape 132"/>
          <p:cNvCxnSpPr>
            <a:cxnSpLocks noChangeShapeType="1"/>
          </p:cNvCxnSpPr>
          <p:nvPr/>
        </p:nvCxnSpPr>
        <p:spPr bwMode="auto">
          <a:xfrm>
            <a:off x="6502400" y="4897438"/>
            <a:ext cx="266700" cy="104775"/>
          </a:xfrm>
          <a:prstGeom prst="straightConnector1">
            <a:avLst/>
          </a:prstGeom>
          <a:noFill/>
          <a:ln w="9525">
            <a:solidFill>
              <a:srgbClr val="000000"/>
            </a:solidFill>
            <a:round/>
            <a:headEnd/>
            <a:tailEnd type="triangle" w="med" len="med"/>
          </a:ln>
        </p:spPr>
      </p:cxnSp>
      <p:cxnSp>
        <p:nvCxnSpPr>
          <p:cNvPr id="30" name="AutoShape 133"/>
          <p:cNvCxnSpPr>
            <a:cxnSpLocks noChangeShapeType="1"/>
          </p:cNvCxnSpPr>
          <p:nvPr/>
        </p:nvCxnSpPr>
        <p:spPr bwMode="auto">
          <a:xfrm flipH="1">
            <a:off x="2465388" y="4946650"/>
            <a:ext cx="241300" cy="0"/>
          </a:xfrm>
          <a:prstGeom prst="straightConnector1">
            <a:avLst/>
          </a:prstGeom>
          <a:noFill/>
          <a:ln w="12700">
            <a:solidFill>
              <a:srgbClr val="000000"/>
            </a:solidFill>
            <a:prstDash val="sysDot"/>
            <a:round/>
            <a:headEnd/>
            <a:tailEnd type="triangle" w="med" len="med"/>
          </a:ln>
        </p:spPr>
      </p:cxnSp>
      <p:sp>
        <p:nvSpPr>
          <p:cNvPr id="31" name="矩形 112"/>
          <p:cNvSpPr>
            <a:spLocks noChangeArrowheads="1"/>
          </p:cNvSpPr>
          <p:nvPr/>
        </p:nvSpPr>
        <p:spPr bwMode="auto">
          <a:xfrm>
            <a:off x="2357438" y="4357688"/>
            <a:ext cx="649287" cy="261937"/>
          </a:xfrm>
          <a:prstGeom prst="rect">
            <a:avLst/>
          </a:prstGeom>
          <a:noFill/>
          <a:ln w="9525">
            <a:noFill/>
            <a:miter lim="800000"/>
            <a:headEnd/>
            <a:tailEnd/>
          </a:ln>
        </p:spPr>
        <p:txBody>
          <a:bodyPr>
            <a:spAutoFit/>
          </a:bodyPr>
          <a:lstStyle/>
          <a:p>
            <a:r>
              <a:rPr lang="zh-CN" altLang="en-US" sz="1100" b="1">
                <a:ea typeface="宋体" pitchFamily="2" charset="-122"/>
              </a:rPr>
              <a:t>发展</a:t>
            </a:r>
            <a:endParaRPr lang="zh-CN" altLang="en-US" sz="1100">
              <a:ea typeface="宋体" pitchFamily="2" charset="-122"/>
            </a:endParaRPr>
          </a:p>
        </p:txBody>
      </p:sp>
      <p:sp>
        <p:nvSpPr>
          <p:cNvPr id="32" name="矩形 113"/>
          <p:cNvSpPr>
            <a:spLocks noChangeArrowheads="1"/>
          </p:cNvSpPr>
          <p:nvPr/>
        </p:nvSpPr>
        <p:spPr bwMode="auto">
          <a:xfrm>
            <a:off x="2357438" y="5157192"/>
            <a:ext cx="649287" cy="261610"/>
          </a:xfrm>
          <a:prstGeom prst="rect">
            <a:avLst/>
          </a:prstGeom>
          <a:noFill/>
          <a:ln w="9525">
            <a:noFill/>
            <a:miter lim="800000"/>
            <a:headEnd/>
            <a:tailEnd/>
          </a:ln>
        </p:spPr>
        <p:txBody>
          <a:bodyPr wrap="square">
            <a:spAutoFit/>
          </a:bodyPr>
          <a:lstStyle/>
          <a:p>
            <a:r>
              <a:rPr lang="zh-CN" altLang="en-US" sz="1100" b="1" dirty="0">
                <a:ea typeface="宋体" pitchFamily="2" charset="-122"/>
              </a:rPr>
              <a:t>逆行</a:t>
            </a:r>
          </a:p>
        </p:txBody>
      </p:sp>
      <p:sp>
        <p:nvSpPr>
          <p:cNvPr id="33" name="矩形 114"/>
          <p:cNvSpPr>
            <a:spLocks noChangeArrowheads="1"/>
          </p:cNvSpPr>
          <p:nvPr/>
        </p:nvSpPr>
        <p:spPr bwMode="auto">
          <a:xfrm>
            <a:off x="1357284" y="5143512"/>
            <a:ext cx="838200" cy="276999"/>
          </a:xfrm>
          <a:prstGeom prst="rect">
            <a:avLst/>
          </a:prstGeom>
          <a:noFill/>
          <a:ln w="9525">
            <a:noFill/>
            <a:miter lim="800000"/>
          </a:ln>
        </p:spPr>
        <p:txBody>
          <a:bodyPr>
            <a:spAutoFit/>
            <a:scene3d>
              <a:camera prst="orthographicFront"/>
              <a:lightRig rig="soft" dir="t">
                <a:rot lat="0" lon="0" rev="15600000"/>
              </a:lightRig>
            </a:scene3d>
            <a:sp3d extrusionH="57150" prstMaterial="softEdge">
              <a:bevelT w="25400" h="38100"/>
            </a:sp3d>
          </a:bodyPr>
          <a:lstStyle/>
          <a:p>
            <a:pPr fontAlgn="auto"/>
            <a:r>
              <a:rPr lang="zh-CN" altLang="en-US" sz="1200" b="1" noProof="1">
                <a:latin typeface="+mn-ea"/>
              </a:rPr>
              <a:t>自行消退</a:t>
            </a:r>
          </a:p>
        </p:txBody>
      </p:sp>
      <p:cxnSp>
        <p:nvCxnSpPr>
          <p:cNvPr id="34" name="AutoShape 135"/>
          <p:cNvCxnSpPr>
            <a:cxnSpLocks noChangeShapeType="1"/>
          </p:cNvCxnSpPr>
          <p:nvPr/>
        </p:nvCxnSpPr>
        <p:spPr bwMode="auto">
          <a:xfrm>
            <a:off x="1066800" y="5486400"/>
            <a:ext cx="0" cy="469900"/>
          </a:xfrm>
          <a:prstGeom prst="straightConnector1">
            <a:avLst/>
          </a:prstGeom>
          <a:noFill/>
          <a:ln w="19050">
            <a:solidFill>
              <a:schemeClr val="accent1"/>
            </a:solidFill>
            <a:prstDash val="dash"/>
            <a:round/>
            <a:headEnd/>
            <a:tailEnd/>
          </a:ln>
        </p:spPr>
      </p:cxnSp>
      <p:cxnSp>
        <p:nvCxnSpPr>
          <p:cNvPr id="35" name="AutoShape 136"/>
          <p:cNvCxnSpPr>
            <a:cxnSpLocks noChangeShapeType="1"/>
          </p:cNvCxnSpPr>
          <p:nvPr/>
        </p:nvCxnSpPr>
        <p:spPr bwMode="auto">
          <a:xfrm>
            <a:off x="1066800" y="5818188"/>
            <a:ext cx="7162800" cy="0"/>
          </a:xfrm>
          <a:prstGeom prst="straightConnector1">
            <a:avLst/>
          </a:prstGeom>
          <a:noFill/>
          <a:ln w="28575">
            <a:solidFill>
              <a:schemeClr val="accent1"/>
            </a:solidFill>
            <a:round/>
            <a:headEnd/>
            <a:tailEnd/>
          </a:ln>
        </p:spPr>
      </p:cxnSp>
      <p:cxnSp>
        <p:nvCxnSpPr>
          <p:cNvPr id="36" name="AutoShape 137"/>
          <p:cNvCxnSpPr>
            <a:cxnSpLocks noChangeShapeType="1"/>
          </p:cNvCxnSpPr>
          <p:nvPr/>
        </p:nvCxnSpPr>
        <p:spPr bwMode="auto">
          <a:xfrm>
            <a:off x="7799388" y="5578475"/>
            <a:ext cx="0" cy="469900"/>
          </a:xfrm>
          <a:prstGeom prst="straightConnector1">
            <a:avLst/>
          </a:prstGeom>
          <a:noFill/>
          <a:ln w="19050">
            <a:solidFill>
              <a:schemeClr val="accent1"/>
            </a:solidFill>
            <a:prstDash val="dash"/>
            <a:round/>
            <a:headEnd/>
            <a:tailEnd/>
          </a:ln>
        </p:spPr>
      </p:cxnSp>
      <p:cxnSp>
        <p:nvCxnSpPr>
          <p:cNvPr id="37" name="AutoShape 138"/>
          <p:cNvCxnSpPr>
            <a:cxnSpLocks noChangeShapeType="1"/>
          </p:cNvCxnSpPr>
          <p:nvPr/>
        </p:nvCxnSpPr>
        <p:spPr bwMode="auto">
          <a:xfrm>
            <a:off x="2587625" y="5578475"/>
            <a:ext cx="0" cy="469900"/>
          </a:xfrm>
          <a:prstGeom prst="straightConnector1">
            <a:avLst/>
          </a:prstGeom>
          <a:noFill/>
          <a:ln w="19050">
            <a:solidFill>
              <a:schemeClr val="accent1"/>
            </a:solidFill>
            <a:prstDash val="dash"/>
            <a:round/>
            <a:headEnd/>
            <a:tailEnd/>
          </a:ln>
        </p:spPr>
      </p:cxnSp>
      <p:sp>
        <p:nvSpPr>
          <p:cNvPr id="38" name="Text Box 139"/>
          <p:cNvSpPr txBox="1">
            <a:spLocks noChangeArrowheads="1"/>
          </p:cNvSpPr>
          <p:nvPr/>
        </p:nvSpPr>
        <p:spPr bwMode="auto">
          <a:xfrm>
            <a:off x="1776413" y="5486400"/>
            <a:ext cx="814387" cy="287338"/>
          </a:xfrm>
          <a:prstGeom prst="rect">
            <a:avLst/>
          </a:prstGeom>
          <a:solidFill>
            <a:srgbClr val="FFFFFF"/>
          </a:solidFill>
          <a:ln w="9525">
            <a:solidFill>
              <a:srgbClr val="FFFFFF"/>
            </a:solidFill>
            <a:miter lim="800000"/>
          </a:ln>
        </p:spPr>
        <p:txBody>
          <a:bodyPr>
            <a:scene3d>
              <a:camera prst="orthographicFront"/>
              <a:lightRig rig="soft" dir="t">
                <a:rot lat="0" lon="0" rev="15600000"/>
              </a:lightRig>
            </a:scene3d>
            <a:sp3d extrusionH="57150" prstMaterial="softEdge">
              <a:bevelT w="25400" h="38100"/>
            </a:sp3d>
          </a:bodyPr>
          <a:lstStyle/>
          <a:p>
            <a:pPr algn="just" fontAlgn="auto"/>
            <a:r>
              <a:rPr lang="en-US" altLang="zh-CN" sz="1200" b="1" noProof="1">
                <a:solidFill>
                  <a:schemeClr val="accent4"/>
                </a:solidFill>
                <a:latin typeface="Calibri" panose="020F0502020204030204" charset="0"/>
                <a:ea typeface="宋体" panose="02010600030101010101" pitchFamily="2" charset="-122"/>
              </a:rPr>
              <a:t>6-18</a:t>
            </a:r>
            <a:r>
              <a:rPr lang="zh-CN" altLang="en-US" sz="1200" b="1" noProof="1">
                <a:solidFill>
                  <a:schemeClr val="accent4"/>
                </a:solidFill>
                <a:latin typeface="Calibri" panose="020F0502020204030204" charset="0"/>
                <a:ea typeface="宋体" panose="02010600030101010101" pitchFamily="2" charset="-122"/>
              </a:rPr>
              <a:t>个月</a:t>
            </a:r>
          </a:p>
        </p:txBody>
      </p:sp>
      <p:sp>
        <p:nvSpPr>
          <p:cNvPr id="39" name="Text Box 139"/>
          <p:cNvSpPr txBox="1">
            <a:spLocks noChangeArrowheads="1"/>
          </p:cNvSpPr>
          <p:nvPr/>
        </p:nvSpPr>
        <p:spPr bwMode="auto">
          <a:xfrm>
            <a:off x="1142994" y="5486400"/>
            <a:ext cx="228600" cy="287338"/>
          </a:xfrm>
          <a:prstGeom prst="rect">
            <a:avLst/>
          </a:prstGeom>
          <a:solidFill>
            <a:srgbClr val="FFFFFF"/>
          </a:solidFill>
          <a:ln w="9525">
            <a:solidFill>
              <a:srgbClr val="FFFFFF"/>
            </a:solidFill>
            <a:miter lim="800000"/>
          </a:ln>
        </p:spPr>
        <p:txBody>
          <a:bodyPr>
            <a:scene3d>
              <a:camera prst="orthographicFront"/>
              <a:lightRig rig="soft" dir="t">
                <a:rot lat="0" lon="0" rev="15600000"/>
              </a:lightRig>
            </a:scene3d>
            <a:sp3d extrusionH="57150" prstMaterial="softEdge">
              <a:bevelT w="25400" h="38100"/>
            </a:sp3d>
          </a:bodyPr>
          <a:lstStyle/>
          <a:p>
            <a:pPr algn="just" fontAlgn="auto"/>
            <a:r>
              <a:rPr lang="en-US" altLang="zh-CN" sz="1200" b="1" noProof="1">
                <a:solidFill>
                  <a:schemeClr val="accent4"/>
                </a:solidFill>
                <a:latin typeface="Calibri" panose="020F0502020204030204" charset="0"/>
                <a:ea typeface="宋体" panose="02010600030101010101" pitchFamily="2" charset="-122"/>
              </a:rPr>
              <a:t>0</a:t>
            </a:r>
          </a:p>
        </p:txBody>
      </p:sp>
      <p:sp>
        <p:nvSpPr>
          <p:cNvPr id="40" name="Text Box 139"/>
          <p:cNvSpPr txBox="1">
            <a:spLocks noChangeArrowheads="1"/>
          </p:cNvSpPr>
          <p:nvPr/>
        </p:nvSpPr>
        <p:spPr bwMode="auto">
          <a:xfrm>
            <a:off x="2880678" y="5486400"/>
            <a:ext cx="814387" cy="287338"/>
          </a:xfrm>
          <a:prstGeom prst="rect">
            <a:avLst/>
          </a:prstGeom>
          <a:solidFill>
            <a:srgbClr val="FFFFFF"/>
          </a:solidFill>
          <a:ln w="9525">
            <a:solidFill>
              <a:srgbClr val="FFFFFF"/>
            </a:solidFill>
            <a:miter lim="800000"/>
          </a:ln>
        </p:spPr>
        <p:txBody>
          <a:bodyPr>
            <a:scene3d>
              <a:camera prst="orthographicFront"/>
              <a:lightRig rig="soft" dir="t">
                <a:rot lat="0" lon="0" rev="15600000"/>
              </a:lightRig>
            </a:scene3d>
            <a:sp3d extrusionH="57150" prstMaterial="softEdge">
              <a:bevelT w="25400" h="38100"/>
            </a:sp3d>
          </a:bodyPr>
          <a:lstStyle/>
          <a:p>
            <a:pPr algn="just" fontAlgn="auto"/>
            <a:r>
              <a:rPr lang="en-US" altLang="zh-CN" sz="1200" b="1" noProof="1">
                <a:solidFill>
                  <a:schemeClr val="accent4"/>
                </a:solidFill>
                <a:latin typeface="Calibri" panose="020F0502020204030204" charset="0"/>
                <a:ea typeface="宋体" panose="02010600030101010101" pitchFamily="2" charset="-122"/>
              </a:rPr>
              <a:t>2</a:t>
            </a:r>
            <a:r>
              <a:rPr lang="zh-CN" altLang="en-US" sz="1200" b="1" noProof="1">
                <a:solidFill>
                  <a:schemeClr val="accent4"/>
                </a:solidFill>
                <a:latin typeface="Calibri" panose="020F0502020204030204" charset="0"/>
                <a:ea typeface="宋体" panose="02010600030101010101" pitchFamily="2" charset="-122"/>
              </a:rPr>
              <a:t>年后</a:t>
            </a:r>
          </a:p>
        </p:txBody>
      </p:sp>
      <p:sp>
        <p:nvSpPr>
          <p:cNvPr id="41" name="Text Box 139"/>
          <p:cNvSpPr txBox="1">
            <a:spLocks noChangeArrowheads="1"/>
          </p:cNvSpPr>
          <p:nvPr/>
        </p:nvSpPr>
        <p:spPr bwMode="auto">
          <a:xfrm>
            <a:off x="5590540" y="5486718"/>
            <a:ext cx="1069692" cy="287337"/>
          </a:xfrm>
          <a:prstGeom prst="rect">
            <a:avLst/>
          </a:prstGeom>
          <a:solidFill>
            <a:srgbClr val="FFFFFF"/>
          </a:solidFill>
          <a:ln w="9525">
            <a:solidFill>
              <a:srgbClr val="FFFFFF"/>
            </a:solidFill>
            <a:miter lim="800000"/>
          </a:ln>
        </p:spPr>
        <p:txBody>
          <a:bodyPr>
            <a:scene3d>
              <a:camera prst="orthographicFront"/>
              <a:lightRig rig="soft" dir="t">
                <a:rot lat="0" lon="0" rev="15600000"/>
              </a:lightRig>
            </a:scene3d>
            <a:sp3d extrusionH="57150" prstMaterial="softEdge">
              <a:bevelT w="25400" h="38100"/>
            </a:sp3d>
          </a:bodyPr>
          <a:lstStyle/>
          <a:p>
            <a:pPr algn="just" fontAlgn="auto"/>
            <a:r>
              <a:rPr lang="en-US" altLang="zh-CN" sz="1200" b="1" noProof="1" smtClean="0">
                <a:solidFill>
                  <a:schemeClr val="accent4"/>
                </a:solidFill>
                <a:latin typeface="Calibri" panose="020F0502020204030204" charset="0"/>
                <a:ea typeface="宋体" panose="02010600030101010101" pitchFamily="2" charset="-122"/>
              </a:rPr>
              <a:t>10-15</a:t>
            </a:r>
            <a:r>
              <a:rPr lang="zh-CN" altLang="en-US" sz="1200" b="1" noProof="1" smtClean="0">
                <a:solidFill>
                  <a:schemeClr val="accent4"/>
                </a:solidFill>
                <a:latin typeface="Calibri" panose="020F0502020204030204" charset="0"/>
                <a:ea typeface="宋体" panose="02010600030101010101" pitchFamily="2" charset="-122"/>
              </a:rPr>
              <a:t>年后</a:t>
            </a:r>
            <a:endParaRPr lang="zh-CN" altLang="en-US" sz="1200" b="1" noProof="1">
              <a:solidFill>
                <a:schemeClr val="accent4"/>
              </a:solidFill>
              <a:latin typeface="Calibri" panose="020F0502020204030204" charset="0"/>
              <a:ea typeface="宋体" panose="02010600030101010101" pitchFamily="2" charset="-122"/>
            </a:endParaRPr>
          </a:p>
        </p:txBody>
      </p:sp>
      <p:sp>
        <p:nvSpPr>
          <p:cNvPr id="42" name="TextBox 41"/>
          <p:cNvSpPr txBox="1"/>
          <p:nvPr/>
        </p:nvSpPr>
        <p:spPr>
          <a:xfrm>
            <a:off x="251520" y="908720"/>
            <a:ext cx="4752528" cy="461665"/>
          </a:xfrm>
          <a:prstGeom prst="rect">
            <a:avLst/>
          </a:prstGeom>
          <a:noFill/>
        </p:spPr>
        <p:txBody>
          <a:bodyPr wrap="square" rtlCol="0">
            <a:spAutoFit/>
          </a:bodyPr>
          <a:lstStyle/>
          <a:p>
            <a:r>
              <a:rPr lang="en-US" altLang="zh-CN" sz="2400" dirty="0" smtClean="0"/>
              <a:t>HPV</a:t>
            </a:r>
            <a:r>
              <a:rPr lang="zh-CN" altLang="en-US" sz="2400" dirty="0" smtClean="0"/>
              <a:t>发展成宫颈癌</a:t>
            </a:r>
            <a:endParaRPr lang="zh-CN" altLang="en-US" sz="2400" dirty="0"/>
          </a:p>
        </p:txBody>
      </p:sp>
      <p:pic>
        <p:nvPicPr>
          <p:cNvPr id="43" name="图片 42"/>
          <p:cNvPicPr>
            <a:picLocks noChangeAspect="1" noChangeArrowheads="1"/>
          </p:cNvPicPr>
          <p:nvPr/>
        </p:nvPicPr>
        <p:blipFill>
          <a:blip r:embed="rId3" cstate="print"/>
          <a:srcRect/>
          <a:stretch>
            <a:fillRect/>
          </a:stretch>
        </p:blipFill>
        <p:spPr bwMode="auto">
          <a:xfrm>
            <a:off x="1547664" y="2204864"/>
            <a:ext cx="4860925" cy="2711450"/>
          </a:xfrm>
          <a:prstGeom prst="rect">
            <a:avLst/>
          </a:prstGeom>
          <a:noFill/>
          <a:ln w="9525">
            <a:solidFill>
              <a:schemeClr val="tx1"/>
            </a:solidFill>
            <a:round/>
            <a:headEnd/>
            <a:tailEnd/>
          </a:ln>
        </p:spPr>
      </p:pic>
      <p:cxnSp>
        <p:nvCxnSpPr>
          <p:cNvPr id="44" name="直接连接符 43"/>
          <p:cNvCxnSpPr/>
          <p:nvPr/>
        </p:nvCxnSpPr>
        <p:spPr>
          <a:xfrm flipV="1">
            <a:off x="2401739" y="3484389"/>
            <a:ext cx="3589337" cy="2857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622276" y="3822527"/>
            <a:ext cx="11557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4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44"/>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323528" y="1052736"/>
            <a:ext cx="4896544" cy="523220"/>
          </a:xfrm>
          <a:prstGeom prst="rect">
            <a:avLst/>
          </a:prstGeom>
          <a:noFill/>
        </p:spPr>
        <p:txBody>
          <a:bodyPr wrap="square" rtlCol="0">
            <a:spAutoFit/>
          </a:bodyPr>
          <a:lstStyle/>
          <a:p>
            <a:r>
              <a:rPr lang="en-US" altLang="zh-CN" sz="2800" dirty="0" smtClean="0"/>
              <a:t>HPV</a:t>
            </a:r>
            <a:r>
              <a:rPr lang="zh-CN" altLang="en-US" sz="2800" dirty="0" smtClean="0"/>
              <a:t>预防：疫苗注射</a:t>
            </a:r>
            <a:endParaRPr lang="zh-CN" altLang="en-US" sz="2800" dirty="0"/>
          </a:p>
        </p:txBody>
      </p:sp>
      <p:sp>
        <p:nvSpPr>
          <p:cNvPr id="15" name="圆角矩形 14"/>
          <p:cNvSpPr/>
          <p:nvPr/>
        </p:nvSpPr>
        <p:spPr>
          <a:xfrm>
            <a:off x="539552" y="4797152"/>
            <a:ext cx="2736304" cy="1224136"/>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rPr>
              <a:t>2017</a:t>
            </a:r>
            <a:r>
              <a:rPr lang="zh-CN" altLang="en-US" sz="2400" b="1" dirty="0" smtClean="0">
                <a:solidFill>
                  <a:schemeClr val="tx1"/>
                </a:solidFill>
              </a:rPr>
              <a:t>年</a:t>
            </a:r>
            <a:r>
              <a:rPr lang="en-US" altLang="zh-CN" sz="2400" b="1" dirty="0" smtClean="0">
                <a:solidFill>
                  <a:schemeClr val="tx1"/>
                </a:solidFill>
              </a:rPr>
              <a:t>8</a:t>
            </a:r>
            <a:r>
              <a:rPr lang="zh-CN" altLang="en-US" sz="2400" b="1" dirty="0" smtClean="0">
                <a:solidFill>
                  <a:schemeClr val="tx1"/>
                </a:solidFill>
              </a:rPr>
              <a:t>月，二价</a:t>
            </a:r>
            <a:r>
              <a:rPr lang="en-US" altLang="zh-CN" sz="2400" b="1" dirty="0" smtClean="0">
                <a:solidFill>
                  <a:schemeClr val="tx1"/>
                </a:solidFill>
              </a:rPr>
              <a:t>HPV</a:t>
            </a:r>
            <a:r>
              <a:rPr lang="zh-CN" altLang="en-US" sz="2400" b="1" dirty="0" smtClean="0">
                <a:solidFill>
                  <a:schemeClr val="tx1"/>
                </a:solidFill>
              </a:rPr>
              <a:t>疫苗国内上市</a:t>
            </a:r>
            <a:endParaRPr lang="zh-CN" altLang="en-US" sz="2400" b="1" dirty="0">
              <a:solidFill>
                <a:schemeClr val="tx1"/>
              </a:solidFill>
            </a:endParaRPr>
          </a:p>
        </p:txBody>
      </p:sp>
      <p:sp>
        <p:nvSpPr>
          <p:cNvPr id="16" name="圆角矩形 15"/>
          <p:cNvSpPr/>
          <p:nvPr/>
        </p:nvSpPr>
        <p:spPr>
          <a:xfrm>
            <a:off x="3275856" y="3140968"/>
            <a:ext cx="2880320" cy="122413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rPr>
              <a:t>2017</a:t>
            </a:r>
            <a:r>
              <a:rPr lang="zh-CN" altLang="en-US" sz="2400" b="1" dirty="0" smtClean="0">
                <a:solidFill>
                  <a:schemeClr val="tx1"/>
                </a:solidFill>
              </a:rPr>
              <a:t>年</a:t>
            </a:r>
            <a:r>
              <a:rPr lang="en-US" altLang="zh-CN" sz="2400" b="1" dirty="0" smtClean="0">
                <a:solidFill>
                  <a:schemeClr val="tx1"/>
                </a:solidFill>
              </a:rPr>
              <a:t>11</a:t>
            </a:r>
            <a:r>
              <a:rPr lang="zh-CN" altLang="en-US" sz="2400" b="1" dirty="0" smtClean="0">
                <a:solidFill>
                  <a:schemeClr val="tx1"/>
                </a:solidFill>
              </a:rPr>
              <a:t>月，四价</a:t>
            </a:r>
            <a:r>
              <a:rPr lang="en-US" altLang="zh-CN" sz="2400" b="1" dirty="0" smtClean="0">
                <a:solidFill>
                  <a:schemeClr val="tx1"/>
                </a:solidFill>
              </a:rPr>
              <a:t>HPV</a:t>
            </a:r>
            <a:r>
              <a:rPr lang="zh-CN" altLang="en-US" sz="2400" b="1" dirty="0" smtClean="0">
                <a:solidFill>
                  <a:schemeClr val="tx1"/>
                </a:solidFill>
              </a:rPr>
              <a:t>疫苗国内上市</a:t>
            </a:r>
            <a:endParaRPr lang="zh-CN" altLang="en-US" sz="2400" b="1" dirty="0">
              <a:solidFill>
                <a:schemeClr val="tx1"/>
              </a:solidFill>
            </a:endParaRPr>
          </a:p>
        </p:txBody>
      </p:sp>
      <p:sp>
        <p:nvSpPr>
          <p:cNvPr id="17" name="圆角矩形 16"/>
          <p:cNvSpPr/>
          <p:nvPr/>
        </p:nvSpPr>
        <p:spPr>
          <a:xfrm>
            <a:off x="6012160" y="1556792"/>
            <a:ext cx="2736304" cy="1224136"/>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rPr>
              <a:t>2018</a:t>
            </a:r>
            <a:r>
              <a:rPr lang="zh-CN" altLang="en-US" sz="2400" b="1" dirty="0" smtClean="0">
                <a:solidFill>
                  <a:schemeClr val="tx1"/>
                </a:solidFill>
              </a:rPr>
              <a:t>年</a:t>
            </a:r>
            <a:r>
              <a:rPr lang="en-US" altLang="zh-CN" sz="2400" b="1" dirty="0" smtClean="0">
                <a:solidFill>
                  <a:schemeClr val="tx1"/>
                </a:solidFill>
              </a:rPr>
              <a:t>4</a:t>
            </a:r>
            <a:r>
              <a:rPr lang="zh-CN" altLang="en-US" sz="2400" b="1" dirty="0" smtClean="0">
                <a:solidFill>
                  <a:schemeClr val="tx1"/>
                </a:solidFill>
              </a:rPr>
              <a:t>月，九价</a:t>
            </a:r>
            <a:r>
              <a:rPr lang="en-US" altLang="zh-CN" sz="2400" b="1" dirty="0" smtClean="0">
                <a:solidFill>
                  <a:schemeClr val="tx1"/>
                </a:solidFill>
              </a:rPr>
              <a:t>HPV</a:t>
            </a:r>
            <a:r>
              <a:rPr lang="zh-CN" altLang="en-US" sz="2400" b="1" dirty="0" smtClean="0">
                <a:solidFill>
                  <a:schemeClr val="tx1"/>
                </a:solidFill>
              </a:rPr>
              <a:t>疫苗国内上市</a:t>
            </a:r>
          </a:p>
          <a:p>
            <a:pPr algn="ctr"/>
            <a:endParaRPr lang="zh-CN" altLang="en-US" dirty="0"/>
          </a:p>
        </p:txBody>
      </p:sp>
      <p:sp>
        <p:nvSpPr>
          <p:cNvPr id="18" name="直角三角形 17"/>
          <p:cNvSpPr/>
          <p:nvPr/>
        </p:nvSpPr>
        <p:spPr>
          <a:xfrm rot="16200000">
            <a:off x="2249742" y="3735034"/>
            <a:ext cx="828092" cy="936104"/>
          </a:xfrm>
          <a:prstGeom prst="r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6200000">
            <a:off x="4986046" y="2078850"/>
            <a:ext cx="828092" cy="936104"/>
          </a:xfrm>
          <a:prstGeom prst="rtTriangl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descr="ampllyLOGO"/>
          <p:cNvPicPr>
            <a:picLocks noChangeAspect="1"/>
          </p:cNvPicPr>
          <p:nvPr/>
        </p:nvPicPr>
        <p:blipFill>
          <a:blip r:embed="rId2" cstate="print"/>
          <a:stretch>
            <a:fillRect/>
          </a:stretch>
        </p:blipFill>
        <p:spPr>
          <a:xfrm>
            <a:off x="7236296" y="75565"/>
            <a:ext cx="500063" cy="606425"/>
          </a:xfrm>
          <a:prstGeom prst="rect">
            <a:avLst/>
          </a:prstGeom>
          <a:noFill/>
          <a:ln w="9525">
            <a:noFill/>
          </a:ln>
        </p:spPr>
      </p:pic>
      <p:sp>
        <p:nvSpPr>
          <p:cNvPr id="5" name="文本框 4"/>
          <p:cNvSpPr txBox="1"/>
          <p:nvPr/>
        </p:nvSpPr>
        <p:spPr>
          <a:xfrm>
            <a:off x="7740351" y="118110"/>
            <a:ext cx="1397697" cy="523220"/>
          </a:xfrm>
          <a:prstGeom prst="rect">
            <a:avLst/>
          </a:prstGeom>
          <a:noFill/>
        </p:spPr>
        <p:txBody>
          <a:bodyPr wrap="square" rtlCol="0">
            <a:spAutoFit/>
          </a:bodyPr>
          <a:lstStyle/>
          <a:p>
            <a:r>
              <a:rPr lang="zh-CN" altLang="en-US" sz="1600" b="1" noProof="1">
                <a:solidFill>
                  <a:schemeClr val="accent6">
                    <a:lumMod val="60000"/>
                    <a:lumOff val="40000"/>
                  </a:schemeClr>
                </a:solidFill>
                <a:latin typeface="Arial" panose="020B0604020202020204" pitchFamily="34" charset="0"/>
                <a:ea typeface="宋体" panose="02010600030101010101" pitchFamily="2" charset="-122"/>
                <a:cs typeface="+mn-cs"/>
              </a:rPr>
              <a:t>厦门安普利</a:t>
            </a:r>
            <a:endParaRPr lang="zh-CN" altLang="en-US" sz="2400" b="1" noProof="1">
              <a:solidFill>
                <a:schemeClr val="accent6">
                  <a:lumMod val="60000"/>
                  <a:lumOff val="40000"/>
                </a:schemeClr>
              </a:solidFill>
            </a:endParaRPr>
          </a:p>
          <a:p>
            <a:r>
              <a:rPr lang="en-US" altLang="zh-CN" sz="1200" b="1" noProof="1">
                <a:solidFill>
                  <a:schemeClr val="accent6">
                    <a:lumMod val="60000"/>
                    <a:lumOff val="40000"/>
                  </a:schemeClr>
                </a:solidFill>
                <a:latin typeface="Arial" panose="020B0604020202020204" pitchFamily="34" charset="0"/>
                <a:ea typeface="宋体" panose="02010600030101010101" pitchFamily="2" charset="-122"/>
                <a:cs typeface="+mn-cs"/>
              </a:rPr>
              <a:t> </a:t>
            </a:r>
            <a:r>
              <a:rPr lang="en-US" altLang="zh-CN" sz="900" b="1" noProof="1">
                <a:solidFill>
                  <a:schemeClr val="accent6">
                    <a:lumMod val="60000"/>
                    <a:lumOff val="40000"/>
                  </a:schemeClr>
                </a:solidFill>
                <a:latin typeface="Arial" panose="020B0604020202020204" pitchFamily="34" charset="0"/>
                <a:ea typeface="宋体" panose="02010600030101010101" pitchFamily="2" charset="-122"/>
                <a:cs typeface="+mn-cs"/>
              </a:rPr>
              <a:t>XIAMEN  AMPLLY</a:t>
            </a:r>
          </a:p>
        </p:txBody>
      </p:sp>
      <p:sp>
        <p:nvSpPr>
          <p:cNvPr id="4" name="流程图: 过程 3"/>
          <p:cNvSpPr/>
          <p:nvPr/>
        </p:nvSpPr>
        <p:spPr>
          <a:xfrm>
            <a:off x="-476" y="640080"/>
            <a:ext cx="9138761" cy="76200"/>
          </a:xfrm>
          <a:prstGeom prst="flowChartProcess">
            <a:avLst/>
          </a:prstGeom>
          <a:gradFill>
            <a:gsLst>
              <a:gs pos="100000">
                <a:srgbClr val="FF0000"/>
              </a:gs>
              <a:gs pos="0">
                <a:srgbClr val="0303FB"/>
              </a:gs>
            </a:gsLst>
            <a:lin ang="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TextBox 5"/>
          <p:cNvSpPr txBox="1"/>
          <p:nvPr/>
        </p:nvSpPr>
        <p:spPr>
          <a:xfrm>
            <a:off x="179512" y="908720"/>
            <a:ext cx="4896544" cy="523220"/>
          </a:xfrm>
          <a:prstGeom prst="rect">
            <a:avLst/>
          </a:prstGeom>
          <a:noFill/>
        </p:spPr>
        <p:txBody>
          <a:bodyPr wrap="square" rtlCol="0">
            <a:spAutoFit/>
          </a:bodyPr>
          <a:lstStyle/>
          <a:p>
            <a:r>
              <a:rPr lang="zh-CN" altLang="en-US" sz="2800" dirty="0" smtClean="0"/>
              <a:t>疫苗不能替代筛查</a:t>
            </a:r>
            <a:endParaRPr lang="zh-CN" altLang="en-US" sz="2800" dirty="0"/>
          </a:p>
        </p:txBody>
      </p:sp>
      <p:sp>
        <p:nvSpPr>
          <p:cNvPr id="7" name="矩形 6"/>
          <p:cNvSpPr/>
          <p:nvPr/>
        </p:nvSpPr>
        <p:spPr>
          <a:xfrm>
            <a:off x="1187624" y="1628800"/>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覆盖率</a:t>
            </a:r>
            <a:endParaRPr lang="zh-CN" altLang="en-US" dirty="0"/>
          </a:p>
        </p:txBody>
      </p:sp>
      <p:sp>
        <p:nvSpPr>
          <p:cNvPr id="8" name="矩形 7"/>
          <p:cNvSpPr/>
          <p:nvPr/>
        </p:nvSpPr>
        <p:spPr>
          <a:xfrm>
            <a:off x="1187624" y="2132856"/>
            <a:ext cx="1512168" cy="36724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tx1"/>
                </a:solidFill>
              </a:rPr>
              <a:t>美国疾病控制中心</a:t>
            </a:r>
            <a:r>
              <a:rPr lang="en-US" altLang="zh-CN" sz="1600" dirty="0" smtClean="0">
                <a:solidFill>
                  <a:schemeClr val="tx1"/>
                </a:solidFill>
              </a:rPr>
              <a:t>CDC</a:t>
            </a:r>
            <a:r>
              <a:rPr lang="zh-CN" altLang="en-US" sz="1600" dirty="0" smtClean="0">
                <a:solidFill>
                  <a:schemeClr val="tx1"/>
                </a:solidFill>
              </a:rPr>
              <a:t>推荐</a:t>
            </a:r>
            <a:r>
              <a:rPr lang="en-US" altLang="zh-CN" sz="1600" dirty="0" smtClean="0">
                <a:solidFill>
                  <a:schemeClr val="tx1"/>
                </a:solidFill>
              </a:rPr>
              <a:t>9-12</a:t>
            </a:r>
            <a:r>
              <a:rPr lang="zh-CN" altLang="en-US" sz="1600" dirty="0" smtClean="0">
                <a:solidFill>
                  <a:schemeClr val="tx1"/>
                </a:solidFill>
              </a:rPr>
              <a:t>岁女孩和男孩注射</a:t>
            </a:r>
            <a:r>
              <a:rPr lang="en-US" altLang="zh-CN" sz="1600" dirty="0" smtClean="0">
                <a:solidFill>
                  <a:schemeClr val="tx1"/>
                </a:solidFill>
              </a:rPr>
              <a:t>HPV</a:t>
            </a:r>
            <a:r>
              <a:rPr lang="zh-CN" altLang="en-US" sz="1600" dirty="0" smtClean="0">
                <a:solidFill>
                  <a:schemeClr val="tx1"/>
                </a:solidFill>
              </a:rPr>
              <a:t>疫苗，只有这部分的满足需求了，才考虑为</a:t>
            </a:r>
            <a:r>
              <a:rPr lang="en-US" altLang="zh-CN" sz="1600" dirty="0" smtClean="0">
                <a:solidFill>
                  <a:schemeClr val="tx1"/>
                </a:solidFill>
              </a:rPr>
              <a:t>15</a:t>
            </a:r>
            <a:r>
              <a:rPr lang="zh-CN" altLang="en-US" sz="1600" dirty="0" smtClean="0">
                <a:solidFill>
                  <a:schemeClr val="tx1"/>
                </a:solidFill>
              </a:rPr>
              <a:t>岁以上的男女接种。</a:t>
            </a:r>
            <a:endParaRPr lang="en-US" altLang="zh-CN" sz="1600" dirty="0" smtClean="0">
              <a:solidFill>
                <a:schemeClr val="tx1"/>
              </a:solidFill>
            </a:endParaRPr>
          </a:p>
          <a:p>
            <a:endParaRPr lang="en-US" altLang="zh-CN" sz="1600" dirty="0" smtClean="0">
              <a:solidFill>
                <a:schemeClr val="tx1"/>
              </a:solidFill>
            </a:endParaRPr>
          </a:p>
          <a:p>
            <a:r>
              <a:rPr lang="zh-CN" altLang="en-US" sz="1600" dirty="0" smtClean="0">
                <a:solidFill>
                  <a:schemeClr val="tx1"/>
                </a:solidFill>
              </a:rPr>
              <a:t>我国</a:t>
            </a:r>
            <a:r>
              <a:rPr lang="en-US" altLang="zh-CN" sz="1600" dirty="0" smtClean="0">
                <a:solidFill>
                  <a:schemeClr val="tx1"/>
                </a:solidFill>
              </a:rPr>
              <a:t>HPV</a:t>
            </a:r>
            <a:r>
              <a:rPr lang="zh-CN" altLang="en-US" sz="1600" dirty="0" smtClean="0">
                <a:solidFill>
                  <a:schemeClr val="tx1"/>
                </a:solidFill>
              </a:rPr>
              <a:t>疫苗覆盖率还远远不够。</a:t>
            </a:r>
            <a:endParaRPr lang="zh-CN" altLang="en-US" sz="1600" dirty="0">
              <a:solidFill>
                <a:schemeClr val="tx1"/>
              </a:solidFill>
            </a:endParaRPr>
          </a:p>
        </p:txBody>
      </p:sp>
      <p:sp>
        <p:nvSpPr>
          <p:cNvPr id="9" name="矩形 8"/>
          <p:cNvSpPr/>
          <p:nvPr/>
        </p:nvSpPr>
        <p:spPr>
          <a:xfrm>
            <a:off x="3491880" y="1628800"/>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型别覆盖率</a:t>
            </a:r>
            <a:endParaRPr lang="zh-CN" altLang="en-US" dirty="0"/>
          </a:p>
        </p:txBody>
      </p:sp>
      <p:sp>
        <p:nvSpPr>
          <p:cNvPr id="10" name="矩形 9"/>
          <p:cNvSpPr/>
          <p:nvPr/>
        </p:nvSpPr>
        <p:spPr>
          <a:xfrm>
            <a:off x="3491880" y="2132856"/>
            <a:ext cx="1512168" cy="36724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二价和四价疫苗均能预防</a:t>
            </a:r>
            <a:r>
              <a:rPr lang="en-US" altLang="zh-CN" dirty="0" smtClean="0">
                <a:solidFill>
                  <a:schemeClr val="tx1"/>
                </a:solidFill>
              </a:rPr>
              <a:t>16</a:t>
            </a:r>
            <a:r>
              <a:rPr lang="zh-CN" altLang="en-US" dirty="0" smtClean="0">
                <a:solidFill>
                  <a:schemeClr val="tx1"/>
                </a:solidFill>
              </a:rPr>
              <a:t>和</a:t>
            </a:r>
            <a:r>
              <a:rPr lang="en-US" altLang="zh-CN" dirty="0" smtClean="0">
                <a:solidFill>
                  <a:schemeClr val="tx1"/>
                </a:solidFill>
              </a:rPr>
              <a:t>18</a:t>
            </a:r>
            <a:r>
              <a:rPr lang="zh-CN" altLang="en-US" dirty="0" smtClean="0">
                <a:solidFill>
                  <a:schemeClr val="tx1"/>
                </a:solidFill>
              </a:rPr>
              <a:t>型，占宫颈癌的</a:t>
            </a:r>
            <a:r>
              <a:rPr lang="en-US" altLang="zh-CN" dirty="0" smtClean="0">
                <a:solidFill>
                  <a:schemeClr val="tx1"/>
                </a:solidFill>
              </a:rPr>
              <a:t>66%</a:t>
            </a:r>
            <a:r>
              <a:rPr lang="zh-CN" altLang="en-US" dirty="0" smtClean="0">
                <a:solidFill>
                  <a:schemeClr val="tx1"/>
                </a:solidFill>
              </a:rPr>
              <a:t>；九价疫苗包含另外</a:t>
            </a:r>
            <a:r>
              <a:rPr lang="en-US" altLang="zh-CN" dirty="0" smtClean="0">
                <a:solidFill>
                  <a:schemeClr val="tx1"/>
                </a:solidFill>
              </a:rPr>
              <a:t>5</a:t>
            </a:r>
            <a:r>
              <a:rPr lang="zh-CN" altLang="en-US" dirty="0" smtClean="0">
                <a:solidFill>
                  <a:schemeClr val="tx1"/>
                </a:solidFill>
              </a:rPr>
              <a:t>种高危型别，占宫颈癌的</a:t>
            </a:r>
            <a:r>
              <a:rPr lang="en-US" altLang="zh-CN" dirty="0" smtClean="0">
                <a:solidFill>
                  <a:schemeClr val="tx1"/>
                </a:solidFill>
              </a:rPr>
              <a:t>15%</a:t>
            </a:r>
            <a:r>
              <a:rPr lang="zh-CN" altLang="en-US" dirty="0" smtClean="0">
                <a:solidFill>
                  <a:schemeClr val="tx1"/>
                </a:solidFill>
              </a:rPr>
              <a:t>。</a:t>
            </a:r>
            <a:endParaRPr lang="en-US" altLang="zh-CN" dirty="0" smtClean="0">
              <a:solidFill>
                <a:schemeClr val="tx1"/>
              </a:solidFill>
            </a:endParaRPr>
          </a:p>
          <a:p>
            <a:endParaRPr lang="en-US" altLang="zh-CN" dirty="0" smtClean="0">
              <a:solidFill>
                <a:schemeClr val="tx1"/>
              </a:solidFill>
            </a:endParaRPr>
          </a:p>
          <a:p>
            <a:r>
              <a:rPr lang="zh-CN" altLang="en-US" dirty="0" smtClean="0">
                <a:solidFill>
                  <a:schemeClr val="tx1"/>
                </a:solidFill>
              </a:rPr>
              <a:t>覆盖宫颈癌风险为</a:t>
            </a:r>
            <a:r>
              <a:rPr lang="en-US" altLang="zh-CN" dirty="0" smtClean="0">
                <a:solidFill>
                  <a:schemeClr val="tx1"/>
                </a:solidFill>
              </a:rPr>
              <a:t>81%</a:t>
            </a:r>
            <a:endParaRPr lang="zh-CN" altLang="en-US" dirty="0">
              <a:solidFill>
                <a:schemeClr val="tx1"/>
              </a:solidFill>
            </a:endParaRPr>
          </a:p>
        </p:txBody>
      </p:sp>
      <p:sp>
        <p:nvSpPr>
          <p:cNvPr id="11" name="矩形 10"/>
          <p:cNvSpPr/>
          <p:nvPr/>
        </p:nvSpPr>
        <p:spPr>
          <a:xfrm>
            <a:off x="5940152" y="1628800"/>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疫苗有效性</a:t>
            </a:r>
            <a:endParaRPr lang="zh-CN" altLang="en-US" dirty="0"/>
          </a:p>
        </p:txBody>
      </p:sp>
      <p:sp>
        <p:nvSpPr>
          <p:cNvPr id="12" name="矩形 11"/>
          <p:cNvSpPr/>
          <p:nvPr/>
        </p:nvSpPr>
        <p:spPr>
          <a:xfrm>
            <a:off x="5940152" y="2132856"/>
            <a:ext cx="1512168" cy="367240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smtClean="0">
              <a:solidFill>
                <a:srgbClr val="FF0000"/>
              </a:solidFill>
            </a:endParaRPr>
          </a:p>
          <a:p>
            <a:endParaRPr lang="zh-CN" altLang="en-US" dirty="0" smtClean="0">
              <a:solidFill>
                <a:srgbClr val="FF0000"/>
              </a:solidFill>
            </a:endParaRPr>
          </a:p>
          <a:p>
            <a:r>
              <a:rPr lang="zh-CN" altLang="en-US" dirty="0" smtClean="0">
                <a:solidFill>
                  <a:schemeClr val="tx1"/>
                </a:solidFill>
              </a:rPr>
              <a:t>在包含</a:t>
            </a:r>
            <a:r>
              <a:rPr lang="en-US" altLang="zh-CN" dirty="0" smtClean="0">
                <a:solidFill>
                  <a:schemeClr val="tx1"/>
                </a:solidFill>
              </a:rPr>
              <a:t>HPV</a:t>
            </a:r>
            <a:r>
              <a:rPr lang="zh-CN" altLang="en-US" dirty="0" smtClean="0">
                <a:solidFill>
                  <a:schemeClr val="tx1"/>
                </a:solidFill>
              </a:rPr>
              <a:t>感染人群接种的临床随访中发现疫苗的临床保护力仅为</a:t>
            </a:r>
            <a:r>
              <a:rPr lang="en-US" altLang="zh-CN" dirty="0" smtClean="0">
                <a:solidFill>
                  <a:schemeClr val="tx1"/>
                </a:solidFill>
              </a:rPr>
              <a:t>45%</a:t>
            </a:r>
            <a:r>
              <a:rPr lang="zh-CN" altLang="en-US" dirty="0" smtClean="0">
                <a:solidFill>
                  <a:schemeClr val="tx1"/>
                </a:solidFill>
              </a:rPr>
              <a:t>，未感染人群接种随访后对</a:t>
            </a:r>
            <a:r>
              <a:rPr lang="en-US" altLang="zh-CN" dirty="0" smtClean="0">
                <a:solidFill>
                  <a:schemeClr val="tx1"/>
                </a:solidFill>
              </a:rPr>
              <a:t>HPV16</a:t>
            </a:r>
            <a:r>
              <a:rPr lang="zh-CN" altLang="en-US" dirty="0" smtClean="0">
                <a:solidFill>
                  <a:schemeClr val="tx1"/>
                </a:solidFill>
              </a:rPr>
              <a:t>、</a:t>
            </a:r>
            <a:r>
              <a:rPr lang="en-US" altLang="zh-CN" dirty="0" smtClean="0">
                <a:solidFill>
                  <a:schemeClr val="tx1"/>
                </a:solidFill>
              </a:rPr>
              <a:t>18</a:t>
            </a:r>
            <a:r>
              <a:rPr lang="zh-CN" altLang="en-US" dirty="0" smtClean="0">
                <a:solidFill>
                  <a:schemeClr val="tx1"/>
                </a:solidFill>
              </a:rPr>
              <a:t>引起的</a:t>
            </a:r>
            <a:r>
              <a:rPr lang="en-US" altLang="zh-CN" dirty="0" smtClean="0">
                <a:solidFill>
                  <a:schemeClr val="tx1"/>
                </a:solidFill>
              </a:rPr>
              <a:t>CIN3</a:t>
            </a:r>
            <a:r>
              <a:rPr lang="zh-CN" altLang="en-US" dirty="0" smtClean="0">
                <a:solidFill>
                  <a:schemeClr val="tx1"/>
                </a:solidFill>
              </a:rPr>
              <a:t>保护力接近</a:t>
            </a:r>
            <a:r>
              <a:rPr lang="en-US" altLang="zh-CN" dirty="0" smtClean="0">
                <a:solidFill>
                  <a:schemeClr val="tx1"/>
                </a:solidFill>
              </a:rPr>
              <a:t>100% </a:t>
            </a:r>
          </a:p>
          <a:p>
            <a:endParaRPr lang="zh-CN" altLang="en-US" dirty="0" smtClean="0">
              <a:solidFill>
                <a:schemeClr val="tx1"/>
              </a:solidFill>
            </a:endParaRPr>
          </a:p>
          <a:p>
            <a:pPr algn="ctr"/>
            <a:endParaRPr lang="zh-CN" altLang="en-US" dirty="0">
              <a:solidFill>
                <a:schemeClr val="tx1"/>
              </a:solidFill>
            </a:endParaRPr>
          </a:p>
        </p:txBody>
      </p:sp>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0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0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0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0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0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1623</TotalTime>
  <Words>2298</Words>
  <Application>Microsoft Macintosh PowerPoint</Application>
  <PresentationFormat>全屏显示(4:3)</PresentationFormat>
  <Paragraphs>447</Paragraphs>
  <Slides>49</Slides>
  <Notes>6</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HPV分型检测及呼吸道病原体检测的自动化解决方案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HPV分型检测及呼吸道病原体检测的自动化解决方案</dc:title>
  <dc:creator>Administrator</dc:creator>
  <cp:lastModifiedBy>游 锟辉</cp:lastModifiedBy>
  <cp:revision>75</cp:revision>
  <dcterms:created xsi:type="dcterms:W3CDTF">2019-02-14T05:19:50Z</dcterms:created>
  <dcterms:modified xsi:type="dcterms:W3CDTF">2019-02-15T08:56:33Z</dcterms:modified>
</cp:coreProperties>
</file>